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7" r:id="rId2"/>
    <p:sldId id="258" r:id="rId3"/>
    <p:sldId id="281" r:id="rId4"/>
    <p:sldId id="260" r:id="rId5"/>
    <p:sldId id="282" r:id="rId6"/>
    <p:sldId id="283" r:id="rId7"/>
    <p:sldId id="284" r:id="rId8"/>
    <p:sldId id="285" r:id="rId9"/>
    <p:sldId id="262" r:id="rId10"/>
    <p:sldId id="286" r:id="rId11"/>
    <p:sldId id="264" r:id="rId12"/>
    <p:sldId id="265" r:id="rId13"/>
    <p:sldId id="287" r:id="rId14"/>
    <p:sldId id="288" r:id="rId15"/>
    <p:sldId id="296" r:id="rId16"/>
    <p:sldId id="271" r:id="rId17"/>
    <p:sldId id="290" r:id="rId18"/>
    <p:sldId id="272" r:id="rId19"/>
    <p:sldId id="291" r:id="rId20"/>
    <p:sldId id="292" r:id="rId21"/>
    <p:sldId id="274" r:id="rId22"/>
    <p:sldId id="293" r:id="rId23"/>
    <p:sldId id="294" r:id="rId24"/>
    <p:sldId id="297" r:id="rId25"/>
    <p:sldId id="277" r:id="rId26"/>
    <p:sldId id="278" r:id="rId27"/>
    <p:sldId id="295" r:id="rId28"/>
    <p:sldId id="279" r:id="rId29"/>
    <p:sldId id="280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5EB03"/>
    <a:srgbClr val="E591CD"/>
    <a:srgbClr val="FF9900"/>
    <a:srgbClr val="D4F0E5"/>
    <a:srgbClr val="B3EBBE"/>
    <a:srgbClr val="DBE6EF"/>
    <a:srgbClr val="F6FC14"/>
    <a:srgbClr val="D67F00"/>
    <a:srgbClr val="D55C01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87985" autoAdjust="0"/>
  </p:normalViewPr>
  <p:slideViewPr>
    <p:cSldViewPr snapToGrid="0">
      <p:cViewPr>
        <p:scale>
          <a:sx n="98" d="100"/>
          <a:sy n="98" d="100"/>
        </p:scale>
        <p:origin x="-594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F7820E4-2F61-4B4E-8F6B-9168537571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http://img.directindustry.com/images_di/photo-g/structured-asic-205264.jpg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20E4-2F61-4B4E-8F6B-9168537571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9A4E-0F17-42FB-B093-6102A521AB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/>
          <a:lstStyle>
            <a:lvl1pPr marL="0" indent="122238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905000"/>
            <a:ext cx="72390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0"/>
          <a:ext cx="990600" cy="4953000"/>
        </p:xfrm>
        <a:graphic>
          <a:graphicData uri="http://schemas.openxmlformats.org/presentationml/2006/ole">
            <p:oleObj spid="_x0000_s5125" name="Image" r:id="rId3" imgW="3174603" imgH="3695238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610350" y="6396038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576B52C2-49B0-48F4-84CE-A98CB6CABB36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04813" y="6400800"/>
            <a:ext cx="2667000" cy="361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81413" y="640080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0D88B41A-20F8-4A17-BCE4-DCAFEBB618D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31" name="Picture 11" descr="utda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57200"/>
            <a:ext cx="1219200" cy="5619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14D6D-FF57-493F-AC46-9A8E116F33DC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06F3-5CE7-4502-8725-B917C42CE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101600"/>
            <a:ext cx="2093913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01600"/>
            <a:ext cx="6130925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E31AA-A7EA-41AF-A003-A77517709A67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6B179-FFA2-42A9-B627-955D31BD0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BECF6-A709-41FB-BC45-F02060BA30C0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088A-8F10-4F4A-898E-471F0CA84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BF33D-AA89-4CB6-B905-0B06DB902B3F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BBA3-FA10-4C1E-806B-ECE0F5A39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936625"/>
            <a:ext cx="4111625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936625"/>
            <a:ext cx="4113213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AED1B-F235-4509-BA9D-636E81EE0E02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F877-7337-48A1-864A-D9E54A8CA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02110-3F94-4B2E-BC45-B19C527D6FAA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F1FD-7DCB-4B74-BBA5-D34460DBC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845E2-2B67-4902-9835-2D5567A65C0D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F846-F69B-44AA-9DCC-40FA047AA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66A73-2648-43F0-B3B6-B714C147BCFB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67ABF-5920-4E27-A447-58CDFCC9A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04180-AC57-473B-9452-D9CFA821F75C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9EFE-1497-40FC-95B7-4B8329C94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60A86-7CF9-4FBE-B822-F5127265128E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31B7B-EE40-4AB4-B222-FBB7C7C9E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936625"/>
            <a:ext cx="8377238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64198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7E70F8D-26E1-4529-BBE6-87ED3AAA01D1}" type="datetime1">
              <a:rPr lang="en-US"/>
              <a:pPr/>
              <a:t>9/18/2010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6400800"/>
            <a:ext cx="2667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2838" y="640080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D576550-6F33-47D4-94D3-FA0700425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01600"/>
            <a:ext cx="82724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4121" name="Object 25"/>
          <p:cNvGraphicFramePr>
            <a:graphicFrameLocks/>
          </p:cNvGraphicFramePr>
          <p:nvPr/>
        </p:nvGraphicFramePr>
        <p:xfrm>
          <a:off x="388938" y="312738"/>
          <a:ext cx="9525" cy="1800225"/>
        </p:xfrm>
        <a:graphic>
          <a:graphicData uri="http://schemas.openxmlformats.org/presentationml/2006/ole">
            <p:oleObj spid="_x0000_s4121" name="Image" r:id="rId14" imgW="164905" imgH="12558730" progId="">
              <p:embed/>
            </p:oleObj>
          </a:graphicData>
        </a:graphic>
      </p:graphicFrame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12700">
            <a:solidFill>
              <a:srgbClr val="D55C0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228600" y="773113"/>
          <a:ext cx="325438" cy="206375"/>
        </p:xfrm>
        <a:graphic>
          <a:graphicData uri="http://schemas.openxmlformats.org/presentationml/2006/ole">
            <p:oleObj spid="_x0000_s4117" name="Image" r:id="rId15" imgW="1621402" imgH="84096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70000"/>
        <a:buFont typeface="Wingdings" pitchFamily="2" charset="2"/>
        <a:buChar char="t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58838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›"/>
        <a:defRPr sz="2400">
          <a:solidFill>
            <a:schemeClr val="tx1"/>
          </a:solidFill>
          <a:latin typeface="+mn-lt"/>
          <a:cs typeface="+mn-cs"/>
        </a:defRPr>
      </a:lvl2pPr>
      <a:lvl3pPr marL="1263650" indent="-227013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3pPr>
      <a:lvl4pPr marL="1660525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¤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PASAP: Power Aware Structured ASIC Placement Flow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752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err="1" smtClean="0"/>
              <a:t>Ashutosh</a:t>
            </a:r>
            <a:r>
              <a:rPr lang="en-US" b="1" dirty="0" smtClean="0"/>
              <a:t> </a:t>
            </a:r>
            <a:r>
              <a:rPr lang="en-US" b="1" dirty="0" err="1" smtClean="0"/>
              <a:t>Chakraborty</a:t>
            </a:r>
            <a:r>
              <a:rPr lang="en-US" b="1" dirty="0" smtClean="0"/>
              <a:t> and David Z Pan</a:t>
            </a:r>
          </a:p>
          <a:p>
            <a:r>
              <a:rPr lang="en-US" b="1" dirty="0" smtClean="0"/>
              <a:t>ECE Department</a:t>
            </a:r>
          </a:p>
          <a:p>
            <a:r>
              <a:rPr lang="en-US" b="1" dirty="0" smtClean="0"/>
              <a:t>University of Texas at Austin</a:t>
            </a:r>
          </a:p>
          <a:p>
            <a:r>
              <a:rPr lang="en-US" sz="1800" b="1" dirty="0" smtClean="0">
                <a:solidFill>
                  <a:schemeClr val="tx2"/>
                </a:solidFill>
                <a:latin typeface="Arial Black"/>
              </a:rPr>
              <a:t>ashutosh@cerc.utexas.edu 	dpan@ece.utexas.edu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must be assigned to correct location type</a:t>
            </a:r>
          </a:p>
          <a:p>
            <a:pPr lvl="1"/>
            <a:r>
              <a:rPr lang="en-US" dirty="0" smtClean="0"/>
              <a:t>Logic cell to red, DFF to green, etc</a:t>
            </a:r>
          </a:p>
          <a:p>
            <a:endParaRPr lang="en-US" dirty="0" smtClean="0"/>
          </a:p>
          <a:p>
            <a:r>
              <a:rPr lang="en-US" dirty="0" smtClean="0"/>
              <a:t>No more than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global clocks in platform</a:t>
            </a:r>
          </a:p>
          <a:p>
            <a:pPr lvl="1"/>
            <a:r>
              <a:rPr lang="en-US" dirty="0" smtClean="0"/>
              <a:t>All global clocks routed to reach each tile</a:t>
            </a:r>
          </a:p>
          <a:p>
            <a:r>
              <a:rPr lang="en-US" dirty="0" smtClean="0"/>
              <a:t>No more than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smtClean="0"/>
              <a:t> </a:t>
            </a:r>
            <a:r>
              <a:rPr lang="en-US" dirty="0" smtClean="0"/>
              <a:t>clocks can enter a tile</a:t>
            </a:r>
          </a:p>
          <a:p>
            <a:pPr lvl="1"/>
            <a:r>
              <a:rPr lang="en-US" dirty="0" smtClean="0"/>
              <a:t>Constrained by routing ability within a tile</a:t>
            </a:r>
          </a:p>
          <a:p>
            <a:pPr lvl="1"/>
            <a:r>
              <a:rPr lang="en-US" dirty="0" smtClean="0"/>
              <a:t>Which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out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dirty="0" smtClean="0"/>
              <a:t> </a:t>
            </a:r>
            <a:r>
              <a:rPr lang="en-US" dirty="0" smtClean="0"/>
              <a:t>clocks enter, can be configured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059559" y="1484670"/>
            <a:ext cx="1661654" cy="985701"/>
            <a:chOff x="5260256" y="1799320"/>
            <a:chExt cx="3810000" cy="2057400"/>
          </a:xfrm>
        </p:grpSpPr>
        <p:sp>
          <p:nvSpPr>
            <p:cNvPr id="5" name="Rectangle 4"/>
            <p:cNvSpPr/>
            <p:nvPr/>
          </p:nvSpPr>
          <p:spPr>
            <a:xfrm>
              <a:off x="5260256" y="1799320"/>
              <a:ext cx="3810000" cy="2057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78346" y="1875520"/>
              <a:ext cx="152400" cy="1905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7456" y="1875520"/>
              <a:ext cx="152400" cy="1905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6056" y="1875520"/>
              <a:ext cx="152400" cy="1905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4656" y="1875520"/>
              <a:ext cx="152400" cy="1905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03456" y="1875520"/>
              <a:ext cx="152400" cy="1905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32056" y="1875520"/>
              <a:ext cx="152400" cy="1905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60656" y="1875520"/>
              <a:ext cx="152400" cy="1905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89256" y="1875520"/>
              <a:ext cx="152400" cy="1905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34786" y="1875520"/>
              <a:ext cx="685800" cy="1905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41456" y="1875520"/>
              <a:ext cx="685800" cy="1905000"/>
            </a:xfrm>
            <a:prstGeom prst="rect">
              <a:avLst/>
            </a:prstGeom>
            <a:solidFill>
              <a:srgbClr val="E5EB03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69381" y="5122626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870982" y="5358585"/>
            <a:ext cx="101272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866070" y="5569977"/>
            <a:ext cx="101272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866070" y="5776449"/>
            <a:ext cx="101272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870990" y="5968177"/>
            <a:ext cx="101272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434310" y="5801032"/>
            <a:ext cx="629259" cy="2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429398" y="5520824"/>
            <a:ext cx="629259" cy="2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4" name="Round Diagonal Corner Rectangle 33"/>
          <p:cNvSpPr/>
          <p:nvPr/>
        </p:nvSpPr>
        <p:spPr bwMode="auto">
          <a:xfrm>
            <a:off x="3755879" y="5152108"/>
            <a:ext cx="698090" cy="993058"/>
          </a:xfrm>
          <a:prstGeom prst="round2Diag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9427" y="5220932"/>
            <a:ext cx="18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global clocks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54095" y="5294678"/>
            <a:ext cx="244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2  can enter 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Distribution Model (platform level)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16" y="1618204"/>
            <a:ext cx="5161935" cy="512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Buffer B1 inserts clock in middle</a:t>
            </a:r>
          </a:p>
          <a:p>
            <a:r>
              <a:rPr lang="en-US" sz="3300" dirty="0" smtClean="0"/>
              <a:t>Distributed by B2 level to vertical half trunks</a:t>
            </a:r>
          </a:p>
          <a:p>
            <a:r>
              <a:rPr lang="en-US" sz="3300" dirty="0" smtClean="0"/>
              <a:t>Buffer B3 inserts clock in one tile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4180412" y="2684212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19019" y="2615391"/>
            <a:ext cx="2192594" cy="4031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Horizontal Trunk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74776" y="1115949"/>
            <a:ext cx="2462977" cy="4031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Vertical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Half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Trunk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4778477" y="2816952"/>
            <a:ext cx="1140542" cy="12142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1"/>
          </p:cNvCxnSpPr>
          <p:nvPr/>
        </p:nvCxnSpPr>
        <p:spPr bwMode="auto">
          <a:xfrm rot="10800000" flipV="1">
            <a:off x="3569110" y="1317510"/>
            <a:ext cx="2305666" cy="12683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4758814" y="2217166"/>
            <a:ext cx="137652" cy="11308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53902" y="2025446"/>
            <a:ext cx="137652" cy="11308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768654" y="1705910"/>
            <a:ext cx="137652" cy="11308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53910" y="1868142"/>
            <a:ext cx="137652" cy="11308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Clock Distribution Model (tile level)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62600" y="1347019"/>
            <a:ext cx="3581400" cy="517221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B4 level drives each column </a:t>
            </a:r>
            <a:r>
              <a:rPr lang="en-US" sz="3000" i="1" dirty="0" smtClean="0"/>
              <a:t>inside</a:t>
            </a:r>
            <a:r>
              <a:rPr lang="en-US" sz="3000" dirty="0" smtClean="0"/>
              <a:t> each tile</a:t>
            </a:r>
          </a:p>
          <a:p>
            <a:r>
              <a:rPr lang="en-US" sz="3000" dirty="0" smtClean="0"/>
              <a:t>BRAM / REG may need multiple drivers</a:t>
            </a:r>
          </a:p>
          <a:p>
            <a:r>
              <a:rPr lang="en-US" sz="3000" dirty="0" smtClean="0"/>
              <a:t>No need to drive LOGIC cells (combinational)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" y="1219200"/>
            <a:ext cx="563222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361471" y="1710823"/>
            <a:ext cx="2192594" cy="4031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Column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rot="10800000" flipV="1">
            <a:off x="5220929" y="1912384"/>
            <a:ext cx="1140542" cy="12142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00055" y="3033259"/>
            <a:ext cx="4562139" cy="5643717"/>
            <a:chOff x="1022559" y="3033259"/>
            <a:chExt cx="4562139" cy="5643717"/>
          </a:xfrm>
        </p:grpSpPr>
        <p:sp>
          <p:nvSpPr>
            <p:cNvPr id="55" name="Rectangle 54"/>
            <p:cNvSpPr/>
            <p:nvPr/>
          </p:nvSpPr>
          <p:spPr bwMode="auto">
            <a:xfrm rot="5400000">
              <a:off x="1632129" y="4311450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 rot="5400000">
              <a:off x="2630104" y="4316367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5400000">
              <a:off x="4119691" y="4301620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5400000">
              <a:off x="-245802" y="4331118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5400000">
              <a:off x="-240882" y="7216886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rot="5400000">
              <a:off x="727561" y="7192302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5400000">
              <a:off x="1617381" y="7197219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 rot="5400000">
              <a:off x="2644852" y="7211969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rot="5400000">
              <a:off x="4124607" y="7207054"/>
              <a:ext cx="2728451" cy="19173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shutdown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of any B1/B2/B3/B4 buffer can be disconnected by via programming</a:t>
            </a:r>
          </a:p>
          <a:p>
            <a:pPr lvl="1"/>
            <a:r>
              <a:rPr lang="en-US" dirty="0" smtClean="0"/>
              <a:t>Clock does not propagate to next level</a:t>
            </a:r>
          </a:p>
          <a:p>
            <a:pPr lvl="1"/>
            <a:r>
              <a:rPr lang="en-US" dirty="0" smtClean="0"/>
              <a:t>Saving switching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19183" y="6400800"/>
            <a:ext cx="2133600" cy="361950"/>
          </a:xfrm>
        </p:spPr>
        <p:txBody>
          <a:bodyPr/>
          <a:lstStyle/>
          <a:p>
            <a:fld id="{7B0F088A-8F10-4F4A-898E-471F0CA849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5610" y="5771535"/>
            <a:ext cx="5574890" cy="176981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218487" y="4316366"/>
            <a:ext cx="2728451" cy="19173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439738" y="5489819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329070" y="5485971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3303787" y="5482124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1447997" y="5466734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10800000">
            <a:off x="3318536" y="5933766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 rot="10800000">
            <a:off x="1429204" y="5937614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10800000">
            <a:off x="454487" y="5941461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 rot="10800000">
            <a:off x="2310277" y="5956851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4793339" y="5477212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 rot="10800000">
            <a:off x="4808088" y="5928854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 rot="10800000">
            <a:off x="3947766" y="5461822"/>
            <a:ext cx="424876" cy="398204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73661" y="3633020"/>
            <a:ext cx="1646903" cy="122903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1612160" y="3557780"/>
            <a:ext cx="282250" cy="330878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58349" y="3011824"/>
            <a:ext cx="1776971" cy="2233953"/>
            <a:chOff x="2092004" y="3011824"/>
            <a:chExt cx="1776971" cy="2233953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192572" y="3087330"/>
              <a:ext cx="1646903" cy="12290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217156" y="5038986"/>
              <a:ext cx="1646903" cy="12290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 rot="5400000">
              <a:off x="2150731" y="4939213"/>
              <a:ext cx="282250" cy="33087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 rot="5400000">
              <a:off x="2116318" y="2987510"/>
              <a:ext cx="282250" cy="33087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222072" y="4571954"/>
              <a:ext cx="1646903" cy="12290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 bwMode="auto">
            <a:xfrm rot="5400000">
              <a:off x="2155647" y="4472181"/>
              <a:ext cx="282250" cy="33087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207323" y="4085258"/>
              <a:ext cx="1646903" cy="12290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 rot="5400000">
              <a:off x="2140898" y="3985485"/>
              <a:ext cx="282250" cy="33087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08691" y="3700347"/>
            <a:ext cx="759592" cy="979813"/>
            <a:chOff x="7637133" y="3720013"/>
            <a:chExt cx="759592" cy="979813"/>
          </a:xfrm>
        </p:grpSpPr>
        <p:sp>
          <p:nvSpPr>
            <p:cNvPr id="43" name="Rectangle 42"/>
            <p:cNvSpPr/>
            <p:nvPr/>
          </p:nvSpPr>
          <p:spPr bwMode="auto">
            <a:xfrm rot="5400000">
              <a:off x="7268506" y="4200844"/>
              <a:ext cx="914393" cy="63904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 rot="5400000">
              <a:off x="7548725" y="4195929"/>
              <a:ext cx="914393" cy="63904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10800000">
              <a:off x="7637133" y="3720013"/>
              <a:ext cx="172819" cy="23539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 rot="10800000">
              <a:off x="7903829" y="3723510"/>
              <a:ext cx="172819" cy="23539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rot="5400000">
              <a:off x="7848611" y="4210678"/>
              <a:ext cx="914393" cy="63904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 rot="10800000">
              <a:off x="8223906" y="3727010"/>
              <a:ext cx="172819" cy="23539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6148" name="Picture 4" descr="C:\Documents and Settings\Administrator\Local Settings\Temporary Internet Files\Content.IE5\8OC9YK78\MP9004433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249" y="3108357"/>
            <a:ext cx="1406447" cy="2595036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6148" idx="1"/>
            <a:endCxn id="40" idx="3"/>
          </p:cNvCxnSpPr>
          <p:nvPr/>
        </p:nvCxnSpPr>
        <p:spPr bwMode="auto">
          <a:xfrm rot="10800000" flipV="1">
            <a:off x="4160205" y="4405874"/>
            <a:ext cx="1226045" cy="1055947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6148" idx="1"/>
            <a:endCxn id="12" idx="3"/>
          </p:cNvCxnSpPr>
          <p:nvPr/>
        </p:nvCxnSpPr>
        <p:spPr bwMode="auto">
          <a:xfrm rot="10800000" flipV="1">
            <a:off x="1589123" y="4405874"/>
            <a:ext cx="3797127" cy="1391737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6148" idx="1"/>
            <a:endCxn id="29" idx="3"/>
          </p:cNvCxnSpPr>
          <p:nvPr/>
        </p:nvCxnSpPr>
        <p:spPr bwMode="auto">
          <a:xfrm rot="10800000">
            <a:off x="1587847" y="3723219"/>
            <a:ext cx="3798403" cy="682656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6148" idx="1"/>
          </p:cNvCxnSpPr>
          <p:nvPr/>
        </p:nvCxnSpPr>
        <p:spPr bwMode="auto">
          <a:xfrm rot="10800000">
            <a:off x="2195101" y="3700347"/>
            <a:ext cx="3191149" cy="705528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6624532" y="1823944"/>
            <a:ext cx="26167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None/>
              <a:tabLst/>
              <a:defRPr/>
            </a:pPr>
            <a:endParaRPr lang="en-US" sz="1600" kern="0" dirty="0" smtClean="0">
              <a:latin typeface="+mn-lt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Maximize unused</a:t>
            </a: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spines,</a:t>
            </a: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h</a:t>
            </a:r>
            <a:r>
              <a:rPr lang="en-US" kern="0" baseline="0" dirty="0" smtClean="0">
                <a:latin typeface="+mn-lt"/>
                <a:cs typeface="+mn-cs"/>
              </a:rPr>
              <a:t>orizontal</a:t>
            </a:r>
            <a:r>
              <a:rPr lang="en-US" kern="0" dirty="0" smtClean="0">
                <a:latin typeface="+mn-lt"/>
                <a:cs typeface="+mn-cs"/>
              </a:rPr>
              <a:t> segments</a:t>
            </a: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and columns</a:t>
            </a: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Higher abstraction</a:t>
            </a: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the better saving.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reduction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27" y="936625"/>
            <a:ext cx="8377238" cy="5337175"/>
          </a:xfrm>
        </p:spPr>
        <p:txBody>
          <a:bodyPr/>
          <a:lstStyle/>
          <a:p>
            <a:r>
              <a:rPr lang="en-US" dirty="0" smtClean="0"/>
              <a:t>Not related to clock distribution, but devices itself</a:t>
            </a:r>
          </a:p>
          <a:p>
            <a:pPr lvl="1"/>
            <a:r>
              <a:rPr lang="en-US" dirty="0" smtClean="0"/>
              <a:t>Millions of pre-fabricated gates</a:t>
            </a:r>
          </a:p>
          <a:p>
            <a:r>
              <a:rPr lang="en-US" dirty="0" smtClean="0"/>
              <a:t>Any </a:t>
            </a:r>
            <a:r>
              <a:rPr lang="en-US" i="1" dirty="0" smtClean="0"/>
              <a:t>column</a:t>
            </a:r>
            <a:r>
              <a:rPr lang="en-US" dirty="0" smtClean="0"/>
              <a:t> if totally unused, can be shut down.</a:t>
            </a:r>
          </a:p>
          <a:p>
            <a:r>
              <a:rPr lang="en-US" dirty="0" smtClean="0"/>
              <a:t>Need to maximize unused columns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165368" y="3249038"/>
            <a:ext cx="4085617" cy="31906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8584" y="3362231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7864" y="338674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3821" y="338674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06439" y="338674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79058" y="338674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60005" y="338674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32623" y="338674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305242" y="338674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77860" y="338674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61692" y="3386741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17944" y="3386741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601817" y="3362232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671097" y="3386742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747054" y="3386742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819672" y="3386742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892291" y="3386742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73238" y="3386742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545856" y="3386742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618475" y="3386742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691093" y="3386742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74925" y="3386742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31177" y="3386742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915052" y="3352503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984332" y="337701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060289" y="337701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132907" y="337701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205526" y="337701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786473" y="337701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59091" y="337701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931710" y="337701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004328" y="337701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88160" y="3377013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544412" y="3377013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5341" y="4146929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54621" y="4171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30578" y="4171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03196" y="4171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5815" y="4171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156762" y="4171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229380" y="4171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301999" y="4171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374617" y="4171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58449" y="4171439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914701" y="4171439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98574" y="4146930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667854" y="417144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743811" y="417144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816429" y="417144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889048" y="417144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469995" y="417144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542613" y="417144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615232" y="417144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687850" y="417144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1971682" y="4171440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227934" y="4171440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11809" y="4137201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81089" y="416171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057046" y="416171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129664" y="416171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202283" y="416171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783230" y="416171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855848" y="416171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928467" y="416171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001085" y="416171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84917" y="4161711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541169" y="4161711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82098" y="4921899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51378" y="494640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27335" y="494640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99953" y="494640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72572" y="494640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153519" y="494640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226137" y="494640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98756" y="494640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371374" y="494640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55206" y="4946409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911458" y="4946409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595331" y="4921900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664611" y="494641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740568" y="494641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813186" y="494641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885805" y="494641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466752" y="494641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539370" y="494641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611989" y="494641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684607" y="494641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68439" y="4946410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224691" y="4946410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908566" y="4912171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977846" y="493668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053803" y="493668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126421" y="493668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99040" y="493668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779987" y="493668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852605" y="493668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3925224" y="493668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997842" y="493668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281674" y="4936681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537926" y="4936681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98310" y="5677414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367590" y="570192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43547" y="570192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516165" y="570192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88784" y="570192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169731" y="570192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242349" y="570192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14968" y="570192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387586" y="570192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71418" y="5701924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927670" y="5701924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611543" y="5677415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680823" y="5701925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1756780" y="5701925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1829398" y="5701925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902017" y="5701925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2482964" y="5701925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2555582" y="5701925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628201" y="5701925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700819" y="5701925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984651" y="5701925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240903" y="5701925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924778" y="5667686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2994058" y="5692196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070015" y="5692196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142633" y="5692196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215252" y="5692196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796199" y="5692196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868817" y="5692196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941436" y="5692196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014054" y="5692196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297886" y="5692196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3554138" y="5692196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 bwMode="auto">
          <a:xfrm>
            <a:off x="4860587" y="3245796"/>
            <a:ext cx="4085617" cy="31906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983803" y="3358989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053083" y="338349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129040" y="338349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201658" y="338349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5274277" y="338349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5855224" y="338349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927842" y="338349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000461" y="338349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073079" y="338349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5356911" y="3383499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5613163" y="3383499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297036" y="3358990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6366316" y="3383500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6442273" y="3383500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6514891" y="3383500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6587510" y="3383500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7168457" y="338350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7241075" y="338350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7313694" y="3383500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7386312" y="3383500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6926396" y="3383500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7610271" y="3349261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7679551" y="3373771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7755508" y="3373771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7828126" y="3373771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900745" y="3373771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8481692" y="337377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554310" y="337377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8626929" y="3373771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8699547" y="3373771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7983379" y="3373771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4980560" y="4143687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049840" y="416819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5125797" y="416819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198415" y="4168197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271034" y="4168197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51981" y="4168197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924599" y="4168197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997218" y="4168197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069836" y="4168197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5353668" y="4168197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609920" y="4168197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6293793" y="4143688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6363073" y="416819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6439030" y="416819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511648" y="416819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584267" y="416819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7165214" y="416819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7237832" y="416819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7310451" y="416819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7383069" y="416819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7607028" y="4133959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7676308" y="415846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7752265" y="415846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7824883" y="415846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897502" y="415846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8478449" y="415846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551067" y="415846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8623686" y="415846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8696304" y="415846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7980136" y="4158469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8236388" y="4158469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4977317" y="4918657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5046597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122554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195172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267791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5848738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921356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993975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066593" y="4943167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5350425" y="4943167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5606677" y="4943167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6290550" y="4918658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6359830" y="494316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6435787" y="494316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6508405" y="4943168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6581024" y="4943168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7161971" y="4943168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7234589" y="4943168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7307208" y="4943168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7379826" y="4943168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6663658" y="4943168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6919910" y="4943168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7603785" y="4908929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7673065" y="493343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7749022" y="493343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7821640" y="493343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7894259" y="4933439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8475206" y="4933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8547824" y="4933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8620443" y="4933439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8693061" y="4933439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8233145" y="4933439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4993529" y="5674172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5062809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5138766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5211384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5284003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5864950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5937568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6010187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6082805" y="5698682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5366637" y="5698682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5622889" y="5698682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6306762" y="5674173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6376042" y="569868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6451999" y="569868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6524617" y="5698683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6597236" y="5698683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7178183" y="5698683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7250801" y="5698683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7323420" y="5698683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7396038" y="5698683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6679870" y="5698683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6936122" y="5698683"/>
            <a:ext cx="217855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7619997" y="5664444"/>
            <a:ext cx="1210307" cy="66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7689277" y="5688954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7765234" y="5688954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7837852" y="5688954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7910471" y="5688954"/>
            <a:ext cx="48412" cy="61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8491418" y="568895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8564036" y="568895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8636655" y="5688954"/>
            <a:ext cx="48412" cy="6127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8709273" y="5688954"/>
            <a:ext cx="48412" cy="6127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7993105" y="5688954"/>
            <a:ext cx="217855" cy="612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8249357" y="5688954"/>
            <a:ext cx="217855" cy="612757"/>
          </a:xfrm>
          <a:prstGeom prst="rect">
            <a:avLst/>
          </a:prstGeom>
          <a:solidFill>
            <a:srgbClr val="E5E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Striped Right Arrow 406"/>
          <p:cNvSpPr/>
          <p:nvPr/>
        </p:nvSpPr>
        <p:spPr bwMode="auto">
          <a:xfrm>
            <a:off x="4192621" y="4708187"/>
            <a:ext cx="797668" cy="505839"/>
          </a:xfrm>
          <a:prstGeom prst="stripedRightArrow">
            <a:avLst>
              <a:gd name="adj1" fmla="val 38461"/>
              <a:gd name="adj2" fmla="val 46154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</a:p>
          <a:p>
            <a:r>
              <a:rPr lang="en-US" dirty="0" smtClean="0"/>
              <a:t>Architecture and power model</a:t>
            </a:r>
          </a:p>
          <a:p>
            <a:r>
              <a:rPr lang="en-US" u="sng" dirty="0" smtClean="0"/>
              <a:t>Placement flow for low power (PASAP)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846306" y="1926077"/>
            <a:ext cx="3482503" cy="148833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107681" y="4601186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Aware Placement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3023" y="2096310"/>
            <a:ext cx="311123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Add pre-emptive blockages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119" y="3680298"/>
            <a:ext cx="29718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Global Placement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Clock Legalization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0588" y="5280497"/>
            <a:ext cx="30447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Minimization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7696" y="2375128"/>
            <a:ext cx="294748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Assignment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26860" y="3730520"/>
            <a:ext cx="2950723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Wirelength</a:t>
            </a:r>
            <a:r>
              <a:rPr lang="en-US" sz="2800" b="1" dirty="0" smtClean="0">
                <a:solidFill>
                  <a:schemeClr val="tx1"/>
                </a:solidFill>
              </a:rPr>
              <a:t> Reduction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2396246" y="3258766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20910" y="1828800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57185" y="6126805"/>
            <a:ext cx="20495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3479315" y="5333275"/>
            <a:ext cx="228600" cy="2272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34910" y="1676400"/>
            <a:ext cx="216469" cy="49092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5898930" y="501870"/>
            <a:ext cx="228600" cy="2577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211831">
            <a:off x="1408628" y="1462719"/>
            <a:ext cx="3810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713752">
            <a:off x="3014910" y="1425954"/>
            <a:ext cx="381000" cy="7488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72383" y="980872"/>
            <a:ext cx="1420239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Netlist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328" y="990600"/>
            <a:ext cx="1851498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Platform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74281" y="5134586"/>
            <a:ext cx="15240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Done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5" idx="3"/>
          </p:cNvCxnSpPr>
          <p:nvPr/>
        </p:nvCxnSpPr>
        <p:spPr>
          <a:xfrm rot="16200000" flipV="1">
            <a:off x="4467023" y="3847694"/>
            <a:ext cx="650942" cy="14591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8" idx="1"/>
          </p:cNvCxnSpPr>
          <p:nvPr/>
        </p:nvCxnSpPr>
        <p:spPr>
          <a:xfrm rot="5400000" flipH="1" flipV="1">
            <a:off x="5297904" y="4373784"/>
            <a:ext cx="753120" cy="304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2354092" y="4831405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110919" y="3274979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34888" y="4805461"/>
            <a:ext cx="1268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Previous</a:t>
            </a:r>
          </a:p>
          <a:p>
            <a:r>
              <a:rPr lang="en-US" b="1" dirty="0" smtClean="0"/>
              <a:t>work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 352"/>
          <p:cNvSpPr/>
          <p:nvPr/>
        </p:nvSpPr>
        <p:spPr bwMode="auto">
          <a:xfrm>
            <a:off x="3083668" y="4328809"/>
            <a:ext cx="2772383" cy="107977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Pre-emptive Blockage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27" y="936625"/>
            <a:ext cx="8377238" cy="5337175"/>
          </a:xfrm>
        </p:spPr>
        <p:txBody>
          <a:bodyPr/>
          <a:lstStyle/>
          <a:p>
            <a:r>
              <a:rPr lang="en-US" dirty="0" smtClean="0"/>
              <a:t>Idea:  Make lightly used regions as blockages</a:t>
            </a:r>
          </a:p>
          <a:p>
            <a:r>
              <a:rPr lang="en-US" dirty="0" smtClean="0"/>
              <a:t>Forces placer not to use them</a:t>
            </a:r>
          </a:p>
          <a:p>
            <a:r>
              <a:rPr lang="en-US" dirty="0" smtClean="0"/>
              <a:t>Need to </a:t>
            </a:r>
            <a:r>
              <a:rPr lang="en-US" i="1" dirty="0" smtClean="0"/>
              <a:t>estimate</a:t>
            </a:r>
            <a:r>
              <a:rPr lang="en-US" dirty="0" smtClean="0"/>
              <a:t> the usage before placement</a:t>
            </a:r>
            <a:endParaRPr lang="en-US" dirty="0"/>
          </a:p>
        </p:txBody>
      </p:sp>
      <p:sp>
        <p:nvSpPr>
          <p:cNvPr id="269" name="Rectangle 268"/>
          <p:cNvSpPr/>
          <p:nvPr/>
        </p:nvSpPr>
        <p:spPr bwMode="auto">
          <a:xfrm>
            <a:off x="564205" y="3200412"/>
            <a:ext cx="2276272" cy="710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Rough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Placer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/>
              <a:t>(Whole</a:t>
            </a:r>
            <a:r>
              <a:rPr lang="en-US" b="1" dirty="0" smtClean="0"/>
              <a:t> platform)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531778" y="4539587"/>
            <a:ext cx="2328154" cy="710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Usage and density analysis</a:t>
            </a:r>
          </a:p>
        </p:txBody>
      </p:sp>
      <p:sp>
        <p:nvSpPr>
          <p:cNvPr id="281" name="Rectangle 280"/>
          <p:cNvSpPr/>
          <p:nvPr/>
        </p:nvSpPr>
        <p:spPr bwMode="auto">
          <a:xfrm>
            <a:off x="3320373" y="4516889"/>
            <a:ext cx="2360579" cy="710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Create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Spine and Tile blockages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2" name="Rectangle 291"/>
          <p:cNvSpPr/>
          <p:nvPr/>
        </p:nvSpPr>
        <p:spPr bwMode="auto">
          <a:xfrm>
            <a:off x="6196514" y="4510406"/>
            <a:ext cx="2243847" cy="710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Real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Placer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/>
              <a:t>(Partial </a:t>
            </a:r>
            <a:r>
              <a:rPr lang="en-US" b="1" dirty="0" smtClean="0"/>
              <a:t>platform)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6418633" y="5747450"/>
            <a:ext cx="189851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Stage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5" name="Down Arrow 314"/>
          <p:cNvSpPr/>
          <p:nvPr/>
        </p:nvSpPr>
        <p:spPr>
          <a:xfrm>
            <a:off x="1598578" y="3920247"/>
            <a:ext cx="381000" cy="6322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Down Arrow 315"/>
          <p:cNvSpPr/>
          <p:nvPr/>
        </p:nvSpPr>
        <p:spPr>
          <a:xfrm rot="16200000">
            <a:off x="2928025" y="4578485"/>
            <a:ext cx="381000" cy="6322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Down Arrow 316"/>
          <p:cNvSpPr/>
          <p:nvPr/>
        </p:nvSpPr>
        <p:spPr>
          <a:xfrm rot="16200000">
            <a:off x="5745803" y="4584970"/>
            <a:ext cx="381000" cy="6322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Down Arrow 328"/>
          <p:cNvSpPr/>
          <p:nvPr/>
        </p:nvSpPr>
        <p:spPr>
          <a:xfrm>
            <a:off x="7149829" y="5230240"/>
            <a:ext cx="381000" cy="6322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 and Tile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spines with few cells in constituent tiles</a:t>
            </a:r>
          </a:p>
          <a:p>
            <a:r>
              <a:rPr lang="en-US" dirty="0" smtClean="0"/>
              <a:t>Find tiles with few cells in constituent columns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Try to evict a spine with just a few cells in it</a:t>
            </a:r>
          </a:p>
          <a:p>
            <a:pPr lvl="1"/>
            <a:r>
              <a:rPr lang="en-US" dirty="0" smtClean="0"/>
              <a:t>Until some </a:t>
            </a:r>
            <a:r>
              <a:rPr lang="en-US" dirty="0" err="1" smtClean="0"/>
              <a:t>wirelength</a:t>
            </a:r>
            <a:r>
              <a:rPr lang="en-US" dirty="0" smtClean="0"/>
              <a:t> penalty is reached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Try to evict a tile with just a few cells in it</a:t>
            </a:r>
          </a:p>
          <a:p>
            <a:pPr lvl="1"/>
            <a:r>
              <a:rPr lang="en-US" dirty="0" smtClean="0"/>
              <a:t>Until some </a:t>
            </a:r>
            <a:r>
              <a:rPr lang="en-US" dirty="0" err="1" smtClean="0"/>
              <a:t>wirelength</a:t>
            </a:r>
            <a:r>
              <a:rPr lang="en-US" dirty="0" smtClean="0"/>
              <a:t> penalty is reached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the above procedure network flow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 Reduction (network 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6518721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594678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667296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739915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320862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393480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466099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538717" y="2125361"/>
            <a:ext cx="48412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822549" y="2125361"/>
            <a:ext cx="217855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078801" y="2125361"/>
            <a:ext cx="217855" cy="6127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515478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591435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664053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736672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317619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390237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462856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535474" y="2900331"/>
            <a:ext cx="48412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819306" y="2900331"/>
            <a:ext cx="217855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075558" y="2900331"/>
            <a:ext cx="217855" cy="6127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531690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607647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680265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6752884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333831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406449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7479068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551686" y="3655846"/>
            <a:ext cx="48412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835518" y="3655846"/>
            <a:ext cx="217855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091770" y="3655846"/>
            <a:ext cx="217855" cy="61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7848162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7924119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996737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8069356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8650303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8722921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8795540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8868158" y="2131847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8151990" y="2131847"/>
            <a:ext cx="217855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8408242" y="2131847"/>
            <a:ext cx="217855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844919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920876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993494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8066113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8647060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8719678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8792297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8864915" y="2906817"/>
            <a:ext cx="48412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8148747" y="2906817"/>
            <a:ext cx="217855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404999" y="2906817"/>
            <a:ext cx="217855" cy="612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861131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937088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009706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082325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663272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735890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808509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8881127" y="3662332"/>
            <a:ext cx="48412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8164959" y="3662332"/>
            <a:ext cx="217855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8421211" y="3662332"/>
            <a:ext cx="217855" cy="612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5140640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5216597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289215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361834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942781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015399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6088018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6160636" y="2128604"/>
            <a:ext cx="48412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5444468" y="2128604"/>
            <a:ext cx="217855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5700720" y="2128604"/>
            <a:ext cx="217855" cy="612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37397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213354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285972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5358591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5939538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6012156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084775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6157393" y="2903574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441225" y="2903574"/>
            <a:ext cx="217855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697477" y="2903574"/>
            <a:ext cx="217855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53609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229566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302184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5374803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5955750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6028368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6100987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173605" y="3659089"/>
            <a:ext cx="48412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457437" y="3659089"/>
            <a:ext cx="217855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713689" y="3659089"/>
            <a:ext cx="217855" cy="612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Arrow Connector 256"/>
          <p:cNvCxnSpPr>
            <a:stCxn id="160" idx="3"/>
            <a:endCxn id="195" idx="1"/>
          </p:cNvCxnSpPr>
          <p:nvPr/>
        </p:nvCxnSpPr>
        <p:spPr bwMode="auto">
          <a:xfrm>
            <a:off x="7583886" y="3206710"/>
            <a:ext cx="261033" cy="648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9" name="Straight Arrow Connector 258"/>
          <p:cNvCxnSpPr>
            <a:stCxn id="153" idx="3"/>
            <a:endCxn id="243" idx="3"/>
          </p:cNvCxnSpPr>
          <p:nvPr/>
        </p:nvCxnSpPr>
        <p:spPr bwMode="auto">
          <a:xfrm flipH="1">
            <a:off x="6205805" y="3206710"/>
            <a:ext cx="358085" cy="324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1" name="Straight Arrow Connector 260"/>
          <p:cNvCxnSpPr>
            <a:stCxn id="153" idx="0"/>
            <a:endCxn id="233" idx="3"/>
          </p:cNvCxnSpPr>
          <p:nvPr/>
        </p:nvCxnSpPr>
        <p:spPr bwMode="auto">
          <a:xfrm rot="16200000" flipV="1">
            <a:off x="6141692" y="2502339"/>
            <a:ext cx="465348" cy="33063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3" name="Straight Arrow Connector 262"/>
          <p:cNvCxnSpPr>
            <a:stCxn id="160" idx="0"/>
            <a:endCxn id="185" idx="1"/>
          </p:cNvCxnSpPr>
          <p:nvPr/>
        </p:nvCxnSpPr>
        <p:spPr bwMode="auto">
          <a:xfrm rot="5400000" flipH="1" flipV="1">
            <a:off x="7472869" y="2525038"/>
            <a:ext cx="462105" cy="288482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5" name="Straight Arrow Connector 264"/>
          <p:cNvCxnSpPr>
            <a:stCxn id="160" idx="2"/>
            <a:endCxn id="205" idx="1"/>
          </p:cNvCxnSpPr>
          <p:nvPr/>
        </p:nvCxnSpPr>
        <p:spPr bwMode="auto">
          <a:xfrm rot="16200000" flipH="1">
            <a:off x="7482594" y="3590173"/>
            <a:ext cx="455623" cy="301451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7" name="Straight Arrow Connector 266"/>
          <p:cNvCxnSpPr>
            <a:stCxn id="153" idx="2"/>
            <a:endCxn id="253" idx="3"/>
          </p:cNvCxnSpPr>
          <p:nvPr/>
        </p:nvCxnSpPr>
        <p:spPr bwMode="auto">
          <a:xfrm rot="5400000">
            <a:off x="6154661" y="3580445"/>
            <a:ext cx="452380" cy="317667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Straight Arrow Connector 270"/>
          <p:cNvCxnSpPr>
            <a:stCxn id="150" idx="3"/>
            <a:endCxn id="185" idx="1"/>
          </p:cNvCxnSpPr>
          <p:nvPr/>
        </p:nvCxnSpPr>
        <p:spPr bwMode="auto">
          <a:xfrm>
            <a:off x="7587129" y="2431740"/>
            <a:ext cx="261033" cy="6486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3" name="Straight Arrow Connector 272"/>
          <p:cNvCxnSpPr>
            <a:stCxn id="150" idx="2"/>
            <a:endCxn id="195" idx="1"/>
          </p:cNvCxnSpPr>
          <p:nvPr/>
        </p:nvCxnSpPr>
        <p:spPr bwMode="auto">
          <a:xfrm rot="16200000" flipH="1">
            <a:off x="7466382" y="2834659"/>
            <a:ext cx="475078" cy="281996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143" idx="2"/>
            <a:endCxn id="243" idx="3"/>
          </p:cNvCxnSpPr>
          <p:nvPr/>
        </p:nvCxnSpPr>
        <p:spPr bwMode="auto">
          <a:xfrm rot="5400000">
            <a:off x="6138449" y="2805474"/>
            <a:ext cx="471835" cy="33712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1" name="Straight Arrow Connector 280"/>
          <p:cNvCxnSpPr>
            <a:stCxn id="143" idx="1"/>
            <a:endCxn id="233" idx="1"/>
          </p:cNvCxnSpPr>
          <p:nvPr/>
        </p:nvCxnSpPr>
        <p:spPr bwMode="auto">
          <a:xfrm rot="10800000" flipV="1">
            <a:off x="6160637" y="2431739"/>
            <a:ext cx="358085" cy="3243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Straight Arrow Connector 286"/>
          <p:cNvCxnSpPr>
            <a:stCxn id="163" idx="1"/>
            <a:endCxn id="253" idx="3"/>
          </p:cNvCxnSpPr>
          <p:nvPr/>
        </p:nvCxnSpPr>
        <p:spPr bwMode="auto">
          <a:xfrm rot="10800000" flipV="1">
            <a:off x="6222018" y="3962224"/>
            <a:ext cx="309673" cy="32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9" name="Straight Arrow Connector 288"/>
          <p:cNvCxnSpPr>
            <a:stCxn id="170" idx="3"/>
            <a:endCxn id="205" idx="3"/>
          </p:cNvCxnSpPr>
          <p:nvPr/>
        </p:nvCxnSpPr>
        <p:spPr bwMode="auto">
          <a:xfrm>
            <a:off x="7600098" y="3962225"/>
            <a:ext cx="309445" cy="648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1" name="Straight Arrow Connector 290"/>
          <p:cNvCxnSpPr>
            <a:stCxn id="170" idx="0"/>
            <a:endCxn id="195" idx="1"/>
          </p:cNvCxnSpPr>
          <p:nvPr/>
        </p:nvCxnSpPr>
        <p:spPr bwMode="auto">
          <a:xfrm rot="5400000" flipH="1" flipV="1">
            <a:off x="7489080" y="3300008"/>
            <a:ext cx="442650" cy="2690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3" name="Straight Arrow Connector 292"/>
          <p:cNvCxnSpPr>
            <a:stCxn id="163" idx="0"/>
            <a:endCxn id="243" idx="3"/>
          </p:cNvCxnSpPr>
          <p:nvPr/>
        </p:nvCxnSpPr>
        <p:spPr bwMode="auto">
          <a:xfrm rot="16200000" flipV="1">
            <a:off x="6157905" y="3257854"/>
            <a:ext cx="445893" cy="35009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4" name="Rectangle 293"/>
          <p:cNvSpPr/>
          <p:nvPr/>
        </p:nvSpPr>
        <p:spPr bwMode="auto">
          <a:xfrm>
            <a:off x="5963059" y="1138136"/>
            <a:ext cx="2081719" cy="408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Destination</a:t>
            </a:r>
          </a:p>
        </p:txBody>
      </p:sp>
      <p:sp>
        <p:nvSpPr>
          <p:cNvPr id="295" name="Rectangle 294"/>
          <p:cNvSpPr/>
          <p:nvPr/>
        </p:nvSpPr>
        <p:spPr bwMode="auto">
          <a:xfrm>
            <a:off x="5930634" y="4889770"/>
            <a:ext cx="2081719" cy="408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Source</a:t>
            </a:r>
          </a:p>
        </p:txBody>
      </p:sp>
      <p:cxnSp>
        <p:nvCxnSpPr>
          <p:cNvPr id="297" name="Shape 296"/>
          <p:cNvCxnSpPr>
            <a:stCxn id="295" idx="0"/>
            <a:endCxn id="171" idx="3"/>
          </p:cNvCxnSpPr>
          <p:nvPr/>
        </p:nvCxnSpPr>
        <p:spPr bwMode="auto">
          <a:xfrm rot="5400000" flipH="1" flipV="1">
            <a:off x="6548661" y="4385059"/>
            <a:ext cx="927545" cy="81879"/>
          </a:xfrm>
          <a:prstGeom prst="curvedConnector4">
            <a:avLst>
              <a:gd name="adj1" fmla="val 33484"/>
              <a:gd name="adj2" fmla="val 9406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0" name="Curved Connector 299"/>
          <p:cNvCxnSpPr>
            <a:stCxn id="295" idx="0"/>
          </p:cNvCxnSpPr>
          <p:nvPr/>
        </p:nvCxnSpPr>
        <p:spPr bwMode="auto">
          <a:xfrm rot="5400000" flipH="1" flipV="1">
            <a:off x="6269481" y="3970507"/>
            <a:ext cx="1621276" cy="217251"/>
          </a:xfrm>
          <a:prstGeom prst="curvedConnector3">
            <a:avLst>
              <a:gd name="adj1" fmla="val 1760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5" name="Curved Connector 304"/>
          <p:cNvCxnSpPr>
            <a:stCxn id="295" idx="0"/>
          </p:cNvCxnSpPr>
          <p:nvPr/>
        </p:nvCxnSpPr>
        <p:spPr bwMode="auto">
          <a:xfrm rot="5400000" flipH="1" flipV="1">
            <a:off x="5880375" y="3581401"/>
            <a:ext cx="2399489" cy="217251"/>
          </a:xfrm>
          <a:prstGeom prst="curvedConnector3">
            <a:avLst>
              <a:gd name="adj1" fmla="val 71892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8" name="Curved Connector 307"/>
          <p:cNvCxnSpPr>
            <a:stCxn id="226" idx="1"/>
            <a:endCxn id="294" idx="1"/>
          </p:cNvCxnSpPr>
          <p:nvPr/>
        </p:nvCxnSpPr>
        <p:spPr bwMode="auto">
          <a:xfrm rot="10800000" flipH="1">
            <a:off x="5140639" y="1342417"/>
            <a:ext cx="822419" cy="1092566"/>
          </a:xfrm>
          <a:prstGeom prst="curvedConnector3">
            <a:avLst>
              <a:gd name="adj1" fmla="val -27796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" name="Curved Connector 308"/>
          <p:cNvCxnSpPr>
            <a:stCxn id="236" idx="1"/>
            <a:endCxn id="294" idx="1"/>
          </p:cNvCxnSpPr>
          <p:nvPr/>
        </p:nvCxnSpPr>
        <p:spPr bwMode="auto">
          <a:xfrm rot="10800000" flipH="1">
            <a:off x="5137397" y="1342417"/>
            <a:ext cx="825662" cy="1867536"/>
          </a:xfrm>
          <a:prstGeom prst="curvedConnector3">
            <a:avLst>
              <a:gd name="adj1" fmla="val -27687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2" name="Curved Connector 311"/>
          <p:cNvCxnSpPr>
            <a:stCxn id="246" idx="1"/>
            <a:endCxn id="294" idx="1"/>
          </p:cNvCxnSpPr>
          <p:nvPr/>
        </p:nvCxnSpPr>
        <p:spPr bwMode="auto">
          <a:xfrm rot="10800000" flipH="1">
            <a:off x="5153609" y="1342418"/>
            <a:ext cx="809450" cy="2623051"/>
          </a:xfrm>
          <a:prstGeom prst="curvedConnector3">
            <a:avLst>
              <a:gd name="adj1" fmla="val -28241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5" name="Curved Connector 314"/>
          <p:cNvCxnSpPr>
            <a:stCxn id="192" idx="3"/>
            <a:endCxn id="294" idx="3"/>
          </p:cNvCxnSpPr>
          <p:nvPr/>
        </p:nvCxnSpPr>
        <p:spPr bwMode="auto">
          <a:xfrm flipH="1" flipV="1">
            <a:off x="8044778" y="1342417"/>
            <a:ext cx="871792" cy="1095809"/>
          </a:xfrm>
          <a:prstGeom prst="curvedConnector3">
            <a:avLst>
              <a:gd name="adj1" fmla="val -26222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8" name="Curved Connector 317"/>
          <p:cNvCxnSpPr>
            <a:stCxn id="202" idx="3"/>
            <a:endCxn id="294" idx="3"/>
          </p:cNvCxnSpPr>
          <p:nvPr/>
        </p:nvCxnSpPr>
        <p:spPr bwMode="auto">
          <a:xfrm flipH="1" flipV="1">
            <a:off x="8044778" y="1342417"/>
            <a:ext cx="868549" cy="1870779"/>
          </a:xfrm>
          <a:prstGeom prst="curvedConnector3">
            <a:avLst>
              <a:gd name="adj1" fmla="val -2632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1" name="Curved Connector 320"/>
          <p:cNvCxnSpPr>
            <a:stCxn id="211" idx="3"/>
            <a:endCxn id="294" idx="3"/>
          </p:cNvCxnSpPr>
          <p:nvPr/>
        </p:nvCxnSpPr>
        <p:spPr bwMode="auto">
          <a:xfrm flipH="1" flipV="1">
            <a:off x="8044778" y="1342417"/>
            <a:ext cx="812143" cy="2626294"/>
          </a:xfrm>
          <a:prstGeom prst="curvedConnector3">
            <a:avLst>
              <a:gd name="adj1" fmla="val -28148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4" name="Content Placeholder 2"/>
          <p:cNvSpPr>
            <a:spLocks noGrp="1"/>
          </p:cNvSpPr>
          <p:nvPr>
            <p:ph idx="1"/>
          </p:nvPr>
        </p:nvSpPr>
        <p:spPr>
          <a:xfrm>
            <a:off x="165370" y="936625"/>
            <a:ext cx="5272392" cy="5337175"/>
          </a:xfrm>
        </p:spPr>
        <p:txBody>
          <a:bodyPr/>
          <a:lstStyle/>
          <a:p>
            <a:r>
              <a:rPr lang="en-US" dirty="0" smtClean="0"/>
              <a:t>Identify a low used spine</a:t>
            </a:r>
          </a:p>
          <a:p>
            <a:r>
              <a:rPr lang="en-US" dirty="0" smtClean="0"/>
              <a:t>Make dummy source</a:t>
            </a:r>
          </a:p>
          <a:p>
            <a:r>
              <a:rPr lang="en-US" dirty="0" smtClean="0"/>
              <a:t>Make dummy destination</a:t>
            </a:r>
          </a:p>
          <a:p>
            <a:r>
              <a:rPr lang="en-US" dirty="0" smtClean="0"/>
              <a:t>Add flow edges</a:t>
            </a:r>
          </a:p>
          <a:p>
            <a:pPr lvl="1"/>
            <a:r>
              <a:rPr lang="en-US" dirty="0" smtClean="0"/>
              <a:t>Source </a:t>
            </a:r>
            <a:r>
              <a:rPr lang="en-US" dirty="0" smtClean="0">
                <a:sym typeface="Wingdings" pitchFamily="2" charset="2"/>
              </a:rPr>
              <a:t> tiles in spine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Other tiles  destination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Tile in spine  neighbor tiles</a:t>
            </a:r>
          </a:p>
          <a:p>
            <a:r>
              <a:rPr lang="en-US" dirty="0" smtClean="0">
                <a:sym typeface="Wingdings" pitchFamily="2" charset="2"/>
              </a:rPr>
              <a:t>Edge weight = Manhattan distance between tiles</a:t>
            </a:r>
          </a:p>
          <a:p>
            <a:r>
              <a:rPr lang="en-US" dirty="0" smtClean="0">
                <a:sym typeface="Wingdings" pitchFamily="2" charset="2"/>
              </a:rPr>
              <a:t>Move cells if flow possible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25" name="TextBox 324"/>
          <p:cNvSpPr txBox="1"/>
          <p:nvPr/>
        </p:nvSpPr>
        <p:spPr>
          <a:xfrm>
            <a:off x="5933872" y="5807413"/>
            <a:ext cx="257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Tile reduction is similar, see paper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Introduction &amp; Motivation</a:t>
            </a:r>
          </a:p>
          <a:p>
            <a:r>
              <a:rPr lang="en-US" dirty="0" smtClean="0"/>
              <a:t>Architecture and power model</a:t>
            </a:r>
          </a:p>
          <a:p>
            <a:r>
              <a:rPr lang="en-US" dirty="0" smtClean="0"/>
              <a:t>Placement flow for low power (PASAP)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56034" y="5116749"/>
            <a:ext cx="3424136" cy="11673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107681" y="4601186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Aware Placement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3023" y="2096310"/>
            <a:ext cx="311123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Add pre-emptive blockages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119" y="3680298"/>
            <a:ext cx="29718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Global Placement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Clock Legalization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0588" y="5280497"/>
            <a:ext cx="30447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Minimization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7696" y="2375128"/>
            <a:ext cx="294748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Assignment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26860" y="3730520"/>
            <a:ext cx="2950723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Wirelength</a:t>
            </a:r>
            <a:r>
              <a:rPr lang="en-US" sz="2800" b="1" dirty="0" smtClean="0">
                <a:solidFill>
                  <a:schemeClr val="tx1"/>
                </a:solidFill>
              </a:rPr>
              <a:t> Reduction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2396246" y="3258766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20910" y="1828800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57185" y="6126805"/>
            <a:ext cx="20495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3479315" y="5333275"/>
            <a:ext cx="228600" cy="2272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34910" y="1676400"/>
            <a:ext cx="216469" cy="49092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5898930" y="501870"/>
            <a:ext cx="228600" cy="2577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211831">
            <a:off x="1408628" y="1462719"/>
            <a:ext cx="3810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713752">
            <a:off x="3014910" y="1425954"/>
            <a:ext cx="381000" cy="7488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72383" y="980872"/>
            <a:ext cx="1420239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Netlist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328" y="990600"/>
            <a:ext cx="1851498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Platform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74281" y="5134586"/>
            <a:ext cx="15240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Done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354092" y="4831405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110919" y="3274979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36625"/>
            <a:ext cx="8743950" cy="5337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Until now, tried to make </a:t>
            </a:r>
            <a:r>
              <a:rPr lang="en-US" i="1" dirty="0" smtClean="0"/>
              <a:t>whole </a:t>
            </a:r>
            <a:r>
              <a:rPr lang="en-US" dirty="0" smtClean="0"/>
              <a:t>tile empty</a:t>
            </a:r>
          </a:p>
          <a:p>
            <a:r>
              <a:rPr lang="en-US" dirty="0" smtClean="0"/>
              <a:t>Now, redistribute cells to reduce #columns required</a:t>
            </a:r>
          </a:p>
          <a:p>
            <a:endParaRPr lang="en-US" i="1" dirty="0" smtClean="0"/>
          </a:p>
          <a:p>
            <a:r>
              <a:rPr lang="en-US" i="1" dirty="0" smtClean="0"/>
              <a:t>Example</a:t>
            </a:r>
            <a:r>
              <a:rPr lang="en-US" dirty="0" smtClean="0"/>
              <a:t>:  If each column can have at most 10 cells in it, and a tile has 21 cells, </a:t>
            </a:r>
            <a:r>
              <a:rPr lang="en-US" i="1" dirty="0" smtClean="0"/>
              <a:t>must</a:t>
            </a:r>
            <a:r>
              <a:rPr lang="en-US" dirty="0" smtClean="0"/>
              <a:t> use 3 columns.  Want to move the 1 </a:t>
            </a:r>
            <a:r>
              <a:rPr lang="en-US" i="1" dirty="0" smtClean="0"/>
              <a:t>lonely</a:t>
            </a:r>
            <a:r>
              <a:rPr lang="en-US" dirty="0" smtClean="0"/>
              <a:t> cell to some other tile</a:t>
            </a:r>
          </a:p>
          <a:p>
            <a:endParaRPr lang="en-US" dirty="0" smtClean="0"/>
          </a:p>
          <a:p>
            <a:r>
              <a:rPr lang="en-US" dirty="0" smtClean="0"/>
              <a:t>Solved using greedy movement</a:t>
            </a:r>
          </a:p>
          <a:p>
            <a:pPr lvl="1"/>
            <a:r>
              <a:rPr lang="en-US" dirty="0" smtClean="0"/>
              <a:t>Peephole W x H tiles dimension, slides over layout</a:t>
            </a:r>
          </a:p>
          <a:p>
            <a:pPr lvl="1"/>
            <a:r>
              <a:rPr lang="en-US" dirty="0" smtClean="0"/>
              <a:t>Sort tiles </a:t>
            </a:r>
            <a:r>
              <a:rPr lang="en-US" dirty="0" err="1" smtClean="0"/>
              <a:t>w.r.t</a:t>
            </a:r>
            <a:r>
              <a:rPr lang="en-US" dirty="0" smtClean="0"/>
              <a:t>. “lonely” cells</a:t>
            </a:r>
          </a:p>
          <a:p>
            <a:pPr lvl="1"/>
            <a:r>
              <a:rPr lang="en-US" dirty="0" smtClean="0"/>
              <a:t>Move in neighboring tile which can accept such cells</a:t>
            </a:r>
          </a:p>
          <a:p>
            <a:pPr lvl="1"/>
            <a:r>
              <a:rPr lang="en-US" dirty="0" smtClean="0"/>
              <a:t>Like: 21 + 24 (6 columns) </a:t>
            </a:r>
            <a:r>
              <a:rPr lang="en-US" dirty="0" smtClean="0">
                <a:sym typeface="Wingdings" pitchFamily="2" charset="2"/>
              </a:rPr>
              <a:t> 20 + 25 (5 columns)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502613" y="2175754"/>
            <a:ext cx="3424136" cy="116731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107681" y="4601186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Aware Placement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3023" y="2096310"/>
            <a:ext cx="311123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Add pre-emptive blockages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119" y="3680298"/>
            <a:ext cx="29718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Global Placement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Clock Legalization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0588" y="5280497"/>
            <a:ext cx="30447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Minimization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7696" y="2375128"/>
            <a:ext cx="294748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Column Assignment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26860" y="3730520"/>
            <a:ext cx="2950723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Wirelength</a:t>
            </a:r>
            <a:r>
              <a:rPr lang="en-US" sz="2800" b="1" dirty="0" smtClean="0">
                <a:solidFill>
                  <a:schemeClr val="tx1"/>
                </a:solidFill>
              </a:rPr>
              <a:t> Reduction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2396246" y="3258766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20910" y="1828800"/>
            <a:ext cx="3810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57185" y="6126805"/>
            <a:ext cx="20495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3479315" y="5333275"/>
            <a:ext cx="228600" cy="2272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34910" y="1676400"/>
            <a:ext cx="216469" cy="49092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5898930" y="501870"/>
            <a:ext cx="228600" cy="2577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211831">
            <a:off x="1408628" y="1462719"/>
            <a:ext cx="3810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713752">
            <a:off x="3014910" y="1425954"/>
            <a:ext cx="381000" cy="7488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72383" y="980872"/>
            <a:ext cx="1420239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Netlist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328" y="990600"/>
            <a:ext cx="1851498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Platform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74281" y="5134586"/>
            <a:ext cx="15240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Done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354092" y="4831405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110919" y="3274979"/>
            <a:ext cx="381000" cy="53502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36625"/>
            <a:ext cx="8743950" cy="5337175"/>
          </a:xfrm>
        </p:spPr>
        <p:txBody>
          <a:bodyPr>
            <a:normAutofit/>
          </a:bodyPr>
          <a:lstStyle/>
          <a:p>
            <a:r>
              <a:rPr lang="en-US" dirty="0" smtClean="0"/>
              <a:t>Until now, tried things </a:t>
            </a:r>
            <a:r>
              <a:rPr lang="en-US" i="1" dirty="0" smtClean="0"/>
              <a:t>external </a:t>
            </a:r>
            <a:r>
              <a:rPr lang="en-US" dirty="0" smtClean="0"/>
              <a:t>to a Tile</a:t>
            </a:r>
          </a:p>
          <a:p>
            <a:r>
              <a:rPr lang="en-US" dirty="0" smtClean="0"/>
              <a:t>Now, club together cells to reduce column count</a:t>
            </a:r>
          </a:p>
          <a:p>
            <a:r>
              <a:rPr lang="en-US" dirty="0" smtClean="0"/>
              <a:t>Using geometric clustering + assignment problem</a:t>
            </a:r>
          </a:p>
          <a:p>
            <a:r>
              <a:rPr lang="en-US" dirty="0" smtClean="0"/>
              <a:t>Example: maximum 2 cells per column.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962" y="3226966"/>
            <a:ext cx="3893485" cy="333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4282" y="3920266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Cluster cells in bins of size 2</a:t>
            </a:r>
          </a:p>
          <a:p>
            <a:pPr algn="l"/>
            <a:r>
              <a:rPr lang="en-US" sz="2400" b="1" dirty="0" smtClean="0"/>
              <a:t>Assignment problem</a:t>
            </a:r>
          </a:p>
          <a:p>
            <a:pPr algn="l"/>
            <a:r>
              <a:rPr lang="en-US" sz="2400" b="1" dirty="0" smtClean="0"/>
              <a:t>    </a:t>
            </a:r>
            <a:r>
              <a:rPr lang="en-US" b="1" dirty="0" smtClean="0"/>
              <a:t>assign clusters =&gt; columns</a:t>
            </a:r>
          </a:p>
          <a:p>
            <a:pPr algn="l"/>
            <a:r>
              <a:rPr lang="en-US" b="1" dirty="0" smtClean="0"/>
              <a:t>     cost: </a:t>
            </a:r>
            <a:r>
              <a:rPr lang="en-US" b="1" dirty="0" err="1" smtClean="0"/>
              <a:t>wirelength</a:t>
            </a:r>
            <a:r>
              <a:rPr lang="en-US" b="1" dirty="0" smtClean="0"/>
              <a:t> increase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Swap cells to reduce 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</a:p>
          <a:p>
            <a:r>
              <a:rPr lang="en-US" dirty="0" smtClean="0"/>
              <a:t>Architecture and power model</a:t>
            </a:r>
          </a:p>
          <a:p>
            <a:r>
              <a:rPr lang="en-US" dirty="0" smtClean="0"/>
              <a:t>Placement flow for low power (PASAP)</a:t>
            </a:r>
          </a:p>
          <a:p>
            <a:r>
              <a:rPr lang="en-US" u="sng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93212"/>
          <a:ext cx="82296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LOGIC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r>
                        <a:rPr lang="en-US" baseline="0" dirty="0" smtClean="0"/>
                        <a:t> 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easic1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easci2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easic3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easic4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easic5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83141" y="4632017"/>
          <a:ext cx="8229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Tile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Tile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Clock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Flops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675K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811K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6037" y="107976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Gate level design (</a:t>
            </a:r>
            <a:r>
              <a:rPr lang="en-US" b="1" dirty="0" err="1" smtClean="0"/>
              <a:t>netlist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242" y="4238012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Platforms Used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3881" y="6050604"/>
            <a:ext cx="740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next slides, </a:t>
            </a:r>
            <a:r>
              <a:rPr lang="en-US" b="1" i="1" dirty="0" err="1" smtClean="0"/>
              <a:t>easicXY</a:t>
            </a:r>
            <a:r>
              <a:rPr lang="en-US" b="1" dirty="0" smtClean="0"/>
              <a:t> = placement of </a:t>
            </a:r>
            <a:r>
              <a:rPr lang="en-US" b="1" dirty="0" err="1" smtClean="0"/>
              <a:t>easicX</a:t>
            </a:r>
            <a:r>
              <a:rPr lang="en-US" b="1" dirty="0" smtClean="0"/>
              <a:t> on platform 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(Clock Power)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20" y="3344661"/>
            <a:ext cx="7598923" cy="35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50" y="936625"/>
            <a:ext cx="874395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Char char="t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reduction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en-US" sz="2400" kern="0" baseline="0" dirty="0" smtClean="0">
                <a:latin typeface="+mn-lt"/>
                <a:cs typeface="+mn-cs"/>
              </a:rPr>
              <a:t>In</a:t>
            </a:r>
            <a:r>
              <a:rPr lang="en-US" sz="2400" kern="0" dirty="0" smtClean="0">
                <a:latin typeface="+mn-lt"/>
                <a:cs typeface="+mn-cs"/>
              </a:rPr>
              <a:t> the range of 28% to 61%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all benchmarks</a:t>
            </a:r>
            <a:r>
              <a:rPr lang="en-US" sz="2400" kern="0" dirty="0" smtClean="0">
                <a:latin typeface="+mn-lt"/>
                <a:cs typeface="+mn-cs"/>
              </a:rPr>
              <a:t>: 38%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 switched network tightened significantly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Clock disconnect applied after existing placer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Char char="t"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(Leakage Power)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50" y="936625"/>
            <a:ext cx="8928776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Char char="t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Leakage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</a:t>
            </a:r>
            <a:r>
              <a:rPr lang="en-US" sz="2800" kern="0" dirty="0" smtClean="0">
                <a:latin typeface="+mn-lt"/>
                <a:cs typeface="+mn-cs"/>
              </a:rPr>
              <a:t>r reduction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en-US" sz="2400" kern="0" baseline="0" dirty="0" smtClean="0">
                <a:latin typeface="+mn-lt"/>
                <a:cs typeface="+mn-cs"/>
              </a:rPr>
              <a:t>In</a:t>
            </a:r>
            <a:r>
              <a:rPr lang="en-US" sz="2400" kern="0" dirty="0" smtClean="0">
                <a:latin typeface="+mn-lt"/>
                <a:cs typeface="+mn-cs"/>
              </a:rPr>
              <a:t> the range of 7% to 40%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all benchmarks</a:t>
            </a:r>
            <a:r>
              <a:rPr lang="en-US" sz="2400" kern="0" dirty="0" smtClean="0">
                <a:latin typeface="+mn-lt"/>
                <a:cs typeface="+mn-cs"/>
              </a:rPr>
              <a:t>: 17%</a:t>
            </a: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lang="en-US" sz="2400" kern="0" dirty="0" smtClean="0">
                <a:latin typeface="+mn-lt"/>
                <a:cs typeface="+mn-cs"/>
              </a:rPr>
              <a:t>Higher number of columns can be turned off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75" lvl="1" indent="-274638" algn="l">
              <a:spcBef>
                <a:spcPct val="20000"/>
              </a:spcBef>
              <a:buClr>
                <a:srgbClr val="FF6600"/>
              </a:buClr>
              <a:buSzPct val="700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Column disconnect applied after existing placer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6875" marR="0" lvl="0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Char char="t"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61" y="3307404"/>
            <a:ext cx="7551954" cy="3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(Components count)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numbers of # of components turned off</a:t>
            </a:r>
          </a:p>
          <a:p>
            <a:pPr lvl="1"/>
            <a:r>
              <a:rPr lang="en-US" dirty="0" smtClean="0"/>
              <a:t># of unused Spines increases by 58%</a:t>
            </a:r>
          </a:p>
          <a:p>
            <a:pPr lvl="1"/>
            <a:r>
              <a:rPr lang="en-US" dirty="0" smtClean="0"/>
              <a:t># of unused Tiles increases by 27%</a:t>
            </a:r>
          </a:p>
          <a:p>
            <a:pPr lvl="1"/>
            <a:r>
              <a:rPr lang="en-US" dirty="0" smtClean="0"/>
              <a:t># of unused Columns increases by 42%</a:t>
            </a:r>
          </a:p>
          <a:p>
            <a:endParaRPr lang="en-US" dirty="0" smtClean="0"/>
          </a:p>
          <a:p>
            <a:r>
              <a:rPr lang="en-US" dirty="0" smtClean="0"/>
              <a:t>CPU time increase = 29%</a:t>
            </a:r>
          </a:p>
          <a:p>
            <a:r>
              <a:rPr lang="en-US" dirty="0" err="1" smtClean="0"/>
              <a:t>Wirelength</a:t>
            </a:r>
            <a:r>
              <a:rPr lang="en-US" dirty="0" smtClean="0"/>
              <a:t> penalty: 16%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 placement flow to improve the possibility of application of power reduction strategies (by selective shutdown)</a:t>
            </a:r>
          </a:p>
          <a:p>
            <a:r>
              <a:rPr lang="en-US" dirty="0" smtClean="0"/>
              <a:t>Reduces clock power by as much as 60% and leakage power by as much as 40% compared to existing aggressive shutdown mechanism.</a:t>
            </a:r>
          </a:p>
          <a:p>
            <a:r>
              <a:rPr lang="en-US" dirty="0" smtClean="0"/>
              <a:t>Reduces active spine, tile, column count by 58%, 27% and 42%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Structured 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ground between ASICs and FPGAs</a:t>
            </a:r>
          </a:p>
          <a:p>
            <a:r>
              <a:rPr lang="en-US" i="1" dirty="0" smtClean="0"/>
              <a:t>“Almost like ASICs, but slight configurability”</a:t>
            </a:r>
          </a:p>
          <a:p>
            <a:r>
              <a:rPr lang="en-US" dirty="0" smtClean="0"/>
              <a:t>Devices and most metal layers mass produced</a:t>
            </a:r>
          </a:p>
          <a:p>
            <a:r>
              <a:rPr lang="en-US" dirty="0" smtClean="0"/>
              <a:t>Slight configurability using</a:t>
            </a:r>
          </a:p>
          <a:p>
            <a:pPr lvl="1"/>
            <a:r>
              <a:rPr lang="en-US" dirty="0" smtClean="0"/>
              <a:t>1 or 2 metal layers, or</a:t>
            </a:r>
          </a:p>
          <a:p>
            <a:pPr lvl="1"/>
            <a:r>
              <a:rPr lang="en-US" dirty="0" smtClean="0"/>
              <a:t>Fuse top metal layer </a:t>
            </a:r>
            <a:r>
              <a:rPr lang="en-US" dirty="0" err="1" smtClean="0"/>
              <a:t>vias</a:t>
            </a:r>
            <a:endParaRPr lang="en-US" dirty="0" smtClean="0"/>
          </a:p>
          <a:p>
            <a:r>
              <a:rPr lang="en-US" dirty="0" smtClean="0"/>
              <a:t>Just enough to create differentiated products while sharing same implementation platform</a:t>
            </a:r>
          </a:p>
          <a:p>
            <a:r>
              <a:rPr lang="en-US" dirty="0" smtClean="0"/>
              <a:t>Main problems: Power consumption</a:t>
            </a:r>
          </a:p>
          <a:p>
            <a:pPr lvl="1"/>
            <a:r>
              <a:rPr lang="en-US" i="1" dirty="0" smtClean="0"/>
              <a:t>Much better than FPGA, but worse than ASIC!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Structured ASICs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410676" y="2540541"/>
            <a:ext cx="19812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Customize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top metal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layers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0570" y="1092741"/>
            <a:ext cx="1981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Warehouse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319" y="1702341"/>
            <a:ext cx="36274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4251"/>
            <a:ext cx="3657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20093737">
            <a:off x="5006836" y="2178498"/>
            <a:ext cx="533400" cy="3810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83036" y="3016698"/>
            <a:ext cx="533400" cy="3810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53712">
            <a:off x="5023972" y="4053724"/>
            <a:ext cx="533400" cy="3810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8200" y="5867400"/>
            <a:ext cx="7620000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Power may be the Achilles heal for adoption of structured ASICs in mobile/portable devices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1602415" y="3969834"/>
            <a:ext cx="1616927" cy="2486722"/>
          </a:xfrm>
          <a:custGeom>
            <a:avLst/>
            <a:gdLst>
              <a:gd name="connsiteX0" fmla="*/ 524107 w 1616927"/>
              <a:gd name="connsiteY0" fmla="*/ 66907 h 2486722"/>
              <a:gd name="connsiteX1" fmla="*/ 524107 w 1616927"/>
              <a:gd name="connsiteY1" fmla="*/ 66907 h 2486722"/>
              <a:gd name="connsiteX2" fmla="*/ 390293 w 1616927"/>
              <a:gd name="connsiteY2" fmla="*/ 44605 h 2486722"/>
              <a:gd name="connsiteX3" fmla="*/ 312234 w 1616927"/>
              <a:gd name="connsiteY3" fmla="*/ 78058 h 2486722"/>
              <a:gd name="connsiteX4" fmla="*/ 211873 w 1616927"/>
              <a:gd name="connsiteY4" fmla="*/ 167268 h 2486722"/>
              <a:gd name="connsiteX5" fmla="*/ 178420 w 1616927"/>
              <a:gd name="connsiteY5" fmla="*/ 211873 h 2486722"/>
              <a:gd name="connsiteX6" fmla="*/ 144966 w 1616927"/>
              <a:gd name="connsiteY6" fmla="*/ 267629 h 2486722"/>
              <a:gd name="connsiteX7" fmla="*/ 122663 w 1616927"/>
              <a:gd name="connsiteY7" fmla="*/ 301083 h 2486722"/>
              <a:gd name="connsiteX8" fmla="*/ 66907 w 1616927"/>
              <a:gd name="connsiteY8" fmla="*/ 434897 h 2486722"/>
              <a:gd name="connsiteX9" fmla="*/ 33454 w 1616927"/>
              <a:gd name="connsiteY9" fmla="*/ 501805 h 2486722"/>
              <a:gd name="connsiteX10" fmla="*/ 22303 w 1616927"/>
              <a:gd name="connsiteY10" fmla="*/ 568712 h 2486722"/>
              <a:gd name="connsiteX11" fmla="*/ 11151 w 1616927"/>
              <a:gd name="connsiteY11" fmla="*/ 602166 h 2486722"/>
              <a:gd name="connsiteX12" fmla="*/ 0 w 1616927"/>
              <a:gd name="connsiteY12" fmla="*/ 713678 h 2486722"/>
              <a:gd name="connsiteX13" fmla="*/ 22303 w 1616927"/>
              <a:gd name="connsiteY13" fmla="*/ 1037063 h 2486722"/>
              <a:gd name="connsiteX14" fmla="*/ 33454 w 1616927"/>
              <a:gd name="connsiteY14" fmla="*/ 1159727 h 2486722"/>
              <a:gd name="connsiteX15" fmla="*/ 44605 w 1616927"/>
              <a:gd name="connsiteY15" fmla="*/ 1315844 h 2486722"/>
              <a:gd name="connsiteX16" fmla="*/ 55756 w 1616927"/>
              <a:gd name="connsiteY16" fmla="*/ 1349297 h 2486722"/>
              <a:gd name="connsiteX17" fmla="*/ 78059 w 1616927"/>
              <a:gd name="connsiteY17" fmla="*/ 1449658 h 2486722"/>
              <a:gd name="connsiteX18" fmla="*/ 89210 w 1616927"/>
              <a:gd name="connsiteY18" fmla="*/ 1516566 h 2486722"/>
              <a:gd name="connsiteX19" fmla="*/ 100361 w 1616927"/>
              <a:gd name="connsiteY19" fmla="*/ 1550019 h 2486722"/>
              <a:gd name="connsiteX20" fmla="*/ 122663 w 1616927"/>
              <a:gd name="connsiteY20" fmla="*/ 1628078 h 2486722"/>
              <a:gd name="connsiteX21" fmla="*/ 144966 w 1616927"/>
              <a:gd name="connsiteY21" fmla="*/ 1739590 h 2486722"/>
              <a:gd name="connsiteX22" fmla="*/ 178420 w 1616927"/>
              <a:gd name="connsiteY22" fmla="*/ 1828800 h 2486722"/>
              <a:gd name="connsiteX23" fmla="*/ 211873 w 1616927"/>
              <a:gd name="connsiteY23" fmla="*/ 1951463 h 2486722"/>
              <a:gd name="connsiteX24" fmla="*/ 223024 w 1616927"/>
              <a:gd name="connsiteY24" fmla="*/ 1996068 h 2486722"/>
              <a:gd name="connsiteX25" fmla="*/ 278781 w 1616927"/>
              <a:gd name="connsiteY25" fmla="*/ 2141034 h 2486722"/>
              <a:gd name="connsiteX26" fmla="*/ 323385 w 1616927"/>
              <a:gd name="connsiteY26" fmla="*/ 2263697 h 2486722"/>
              <a:gd name="connsiteX27" fmla="*/ 345688 w 1616927"/>
              <a:gd name="connsiteY27" fmla="*/ 2286000 h 2486722"/>
              <a:gd name="connsiteX28" fmla="*/ 367990 w 1616927"/>
              <a:gd name="connsiteY28" fmla="*/ 2319453 h 2486722"/>
              <a:gd name="connsiteX29" fmla="*/ 401444 w 1616927"/>
              <a:gd name="connsiteY29" fmla="*/ 2341756 h 2486722"/>
              <a:gd name="connsiteX30" fmla="*/ 434898 w 1616927"/>
              <a:gd name="connsiteY30" fmla="*/ 2375209 h 2486722"/>
              <a:gd name="connsiteX31" fmla="*/ 568712 w 1616927"/>
              <a:gd name="connsiteY31" fmla="*/ 2453268 h 2486722"/>
              <a:gd name="connsiteX32" fmla="*/ 646771 w 1616927"/>
              <a:gd name="connsiteY32" fmla="*/ 2486722 h 2486722"/>
              <a:gd name="connsiteX33" fmla="*/ 747132 w 1616927"/>
              <a:gd name="connsiteY33" fmla="*/ 2475570 h 2486722"/>
              <a:gd name="connsiteX34" fmla="*/ 780585 w 1616927"/>
              <a:gd name="connsiteY34" fmla="*/ 2453268 h 2486722"/>
              <a:gd name="connsiteX35" fmla="*/ 825190 w 1616927"/>
              <a:gd name="connsiteY35" fmla="*/ 2442117 h 2486722"/>
              <a:gd name="connsiteX36" fmla="*/ 914400 w 1616927"/>
              <a:gd name="connsiteY36" fmla="*/ 2397512 h 2486722"/>
              <a:gd name="connsiteX37" fmla="*/ 992459 w 1616927"/>
              <a:gd name="connsiteY37" fmla="*/ 2375209 h 2486722"/>
              <a:gd name="connsiteX38" fmla="*/ 1081668 w 1616927"/>
              <a:gd name="connsiteY38" fmla="*/ 2330605 h 2486722"/>
              <a:gd name="connsiteX39" fmla="*/ 1170878 w 1616927"/>
              <a:gd name="connsiteY39" fmla="*/ 2297151 h 2486722"/>
              <a:gd name="connsiteX40" fmla="*/ 1226634 w 1616927"/>
              <a:gd name="connsiteY40" fmla="*/ 2274848 h 2486722"/>
              <a:gd name="connsiteX41" fmla="*/ 1282390 w 1616927"/>
              <a:gd name="connsiteY41" fmla="*/ 2241395 h 2486722"/>
              <a:gd name="connsiteX42" fmla="*/ 1371600 w 1616927"/>
              <a:gd name="connsiteY42" fmla="*/ 2174488 h 2486722"/>
              <a:gd name="connsiteX43" fmla="*/ 1416205 w 1616927"/>
              <a:gd name="connsiteY43" fmla="*/ 2096429 h 2486722"/>
              <a:gd name="connsiteX44" fmla="*/ 1427356 w 1616927"/>
              <a:gd name="connsiteY44" fmla="*/ 2062975 h 2486722"/>
              <a:gd name="connsiteX45" fmla="*/ 1460810 w 1616927"/>
              <a:gd name="connsiteY45" fmla="*/ 1973766 h 2486722"/>
              <a:gd name="connsiteX46" fmla="*/ 1471961 w 1616927"/>
              <a:gd name="connsiteY46" fmla="*/ 1929161 h 2486722"/>
              <a:gd name="connsiteX47" fmla="*/ 1494263 w 1616927"/>
              <a:gd name="connsiteY47" fmla="*/ 1884556 h 2486722"/>
              <a:gd name="connsiteX48" fmla="*/ 1516566 w 1616927"/>
              <a:gd name="connsiteY48" fmla="*/ 1784195 h 2486722"/>
              <a:gd name="connsiteX49" fmla="*/ 1561171 w 1616927"/>
              <a:gd name="connsiteY49" fmla="*/ 1672683 h 2486722"/>
              <a:gd name="connsiteX50" fmla="*/ 1572322 w 1616927"/>
              <a:gd name="connsiteY50" fmla="*/ 1594624 h 2486722"/>
              <a:gd name="connsiteX51" fmla="*/ 1594624 w 1616927"/>
              <a:gd name="connsiteY51" fmla="*/ 1460809 h 2486722"/>
              <a:gd name="connsiteX52" fmla="*/ 1616927 w 1616927"/>
              <a:gd name="connsiteY52" fmla="*/ 1081668 h 2486722"/>
              <a:gd name="connsiteX53" fmla="*/ 1583473 w 1616927"/>
              <a:gd name="connsiteY53" fmla="*/ 892097 h 2486722"/>
              <a:gd name="connsiteX54" fmla="*/ 1538868 w 1616927"/>
              <a:gd name="connsiteY54" fmla="*/ 758283 h 2486722"/>
              <a:gd name="connsiteX55" fmla="*/ 1516566 w 1616927"/>
              <a:gd name="connsiteY55" fmla="*/ 702527 h 2486722"/>
              <a:gd name="connsiteX56" fmla="*/ 1483112 w 1616927"/>
              <a:gd name="connsiteY56" fmla="*/ 602166 h 2486722"/>
              <a:gd name="connsiteX57" fmla="*/ 1438507 w 1616927"/>
              <a:gd name="connsiteY57" fmla="*/ 524107 h 2486722"/>
              <a:gd name="connsiteX58" fmla="*/ 1416205 w 1616927"/>
              <a:gd name="connsiteY58" fmla="*/ 468351 h 2486722"/>
              <a:gd name="connsiteX59" fmla="*/ 1371600 w 1616927"/>
              <a:gd name="connsiteY59" fmla="*/ 401444 h 2486722"/>
              <a:gd name="connsiteX60" fmla="*/ 1349298 w 1616927"/>
              <a:gd name="connsiteY60" fmla="*/ 356839 h 2486722"/>
              <a:gd name="connsiteX61" fmla="*/ 1293542 w 1616927"/>
              <a:gd name="connsiteY61" fmla="*/ 278780 h 2486722"/>
              <a:gd name="connsiteX62" fmla="*/ 1204332 w 1616927"/>
              <a:gd name="connsiteY62" fmla="*/ 200722 h 2486722"/>
              <a:gd name="connsiteX63" fmla="*/ 1170878 w 1616927"/>
              <a:gd name="connsiteY63" fmla="*/ 167268 h 2486722"/>
              <a:gd name="connsiteX64" fmla="*/ 1092820 w 1616927"/>
              <a:gd name="connsiteY64" fmla="*/ 111512 h 2486722"/>
              <a:gd name="connsiteX65" fmla="*/ 1014761 w 1616927"/>
              <a:gd name="connsiteY65" fmla="*/ 78058 h 2486722"/>
              <a:gd name="connsiteX66" fmla="*/ 936703 w 1616927"/>
              <a:gd name="connsiteY66" fmla="*/ 33453 h 2486722"/>
              <a:gd name="connsiteX67" fmla="*/ 858644 w 1616927"/>
              <a:gd name="connsiteY67" fmla="*/ 11151 h 2486722"/>
              <a:gd name="connsiteX68" fmla="*/ 825190 w 1616927"/>
              <a:gd name="connsiteY68" fmla="*/ 0 h 2486722"/>
              <a:gd name="connsiteX69" fmla="*/ 646771 w 1616927"/>
              <a:gd name="connsiteY69" fmla="*/ 11151 h 2486722"/>
              <a:gd name="connsiteX70" fmla="*/ 568712 w 1616927"/>
              <a:gd name="connsiteY70" fmla="*/ 44605 h 2486722"/>
              <a:gd name="connsiteX71" fmla="*/ 524107 w 1616927"/>
              <a:gd name="connsiteY71" fmla="*/ 66907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16927" h="2486722">
                <a:moveTo>
                  <a:pt x="524107" y="66907"/>
                </a:moveTo>
                <a:lnTo>
                  <a:pt x="524107" y="66907"/>
                </a:lnTo>
                <a:cubicBezTo>
                  <a:pt x="479502" y="59473"/>
                  <a:pt x="435435" y="47260"/>
                  <a:pt x="390293" y="44605"/>
                </a:cubicBezTo>
                <a:cubicBezTo>
                  <a:pt x="332859" y="41227"/>
                  <a:pt x="343152" y="51557"/>
                  <a:pt x="312234" y="78058"/>
                </a:cubicBezTo>
                <a:cubicBezTo>
                  <a:pt x="280078" y="105620"/>
                  <a:pt x="237952" y="132495"/>
                  <a:pt x="211873" y="167268"/>
                </a:cubicBezTo>
                <a:cubicBezTo>
                  <a:pt x="200722" y="182136"/>
                  <a:pt x="188729" y="196409"/>
                  <a:pt x="178420" y="211873"/>
                </a:cubicBezTo>
                <a:cubicBezTo>
                  <a:pt x="166397" y="229907"/>
                  <a:pt x="156453" y="249249"/>
                  <a:pt x="144966" y="267629"/>
                </a:cubicBezTo>
                <a:cubicBezTo>
                  <a:pt x="137863" y="278994"/>
                  <a:pt x="130097" y="289932"/>
                  <a:pt x="122663" y="301083"/>
                </a:cubicBezTo>
                <a:cubicBezTo>
                  <a:pt x="78658" y="433100"/>
                  <a:pt x="125531" y="302994"/>
                  <a:pt x="66907" y="434897"/>
                </a:cubicBezTo>
                <a:cubicBezTo>
                  <a:pt x="36126" y="504154"/>
                  <a:pt x="79826" y="432246"/>
                  <a:pt x="33454" y="501805"/>
                </a:cubicBezTo>
                <a:cubicBezTo>
                  <a:pt x="29737" y="524107"/>
                  <a:pt x="27208" y="546640"/>
                  <a:pt x="22303" y="568712"/>
                </a:cubicBezTo>
                <a:cubicBezTo>
                  <a:pt x="19753" y="580187"/>
                  <a:pt x="12938" y="590548"/>
                  <a:pt x="11151" y="602166"/>
                </a:cubicBezTo>
                <a:cubicBezTo>
                  <a:pt x="5471" y="639088"/>
                  <a:pt x="3717" y="676507"/>
                  <a:pt x="0" y="713678"/>
                </a:cubicBezTo>
                <a:cubicBezTo>
                  <a:pt x="9345" y="863199"/>
                  <a:pt x="10508" y="895527"/>
                  <a:pt x="22303" y="1037063"/>
                </a:cubicBezTo>
                <a:cubicBezTo>
                  <a:pt x="25713" y="1077978"/>
                  <a:pt x="30180" y="1118801"/>
                  <a:pt x="33454" y="1159727"/>
                </a:cubicBezTo>
                <a:cubicBezTo>
                  <a:pt x="37614" y="1211732"/>
                  <a:pt x="38509" y="1264030"/>
                  <a:pt x="44605" y="1315844"/>
                </a:cubicBezTo>
                <a:cubicBezTo>
                  <a:pt x="45978" y="1327518"/>
                  <a:pt x="52905" y="1337894"/>
                  <a:pt x="55756" y="1349297"/>
                </a:cubicBezTo>
                <a:cubicBezTo>
                  <a:pt x="64068" y="1382544"/>
                  <a:pt x="71338" y="1416054"/>
                  <a:pt x="78059" y="1449658"/>
                </a:cubicBezTo>
                <a:cubicBezTo>
                  <a:pt x="82493" y="1471829"/>
                  <a:pt x="84305" y="1494494"/>
                  <a:pt x="89210" y="1516566"/>
                </a:cubicBezTo>
                <a:cubicBezTo>
                  <a:pt x="91760" y="1528040"/>
                  <a:pt x="96984" y="1538761"/>
                  <a:pt x="100361" y="1550019"/>
                </a:cubicBezTo>
                <a:cubicBezTo>
                  <a:pt x="108137" y="1575939"/>
                  <a:pt x="116578" y="1601710"/>
                  <a:pt x="122663" y="1628078"/>
                </a:cubicBezTo>
                <a:cubicBezTo>
                  <a:pt x="135014" y="1681599"/>
                  <a:pt x="129227" y="1692371"/>
                  <a:pt x="144966" y="1739590"/>
                </a:cubicBezTo>
                <a:cubicBezTo>
                  <a:pt x="155192" y="1770268"/>
                  <a:pt x="170593" y="1797492"/>
                  <a:pt x="178420" y="1828800"/>
                </a:cubicBezTo>
                <a:cubicBezTo>
                  <a:pt x="229242" y="2032085"/>
                  <a:pt x="140090" y="1712182"/>
                  <a:pt x="211873" y="1951463"/>
                </a:cubicBezTo>
                <a:cubicBezTo>
                  <a:pt x="216277" y="1966143"/>
                  <a:pt x="217923" y="1981616"/>
                  <a:pt x="223024" y="1996068"/>
                </a:cubicBezTo>
                <a:cubicBezTo>
                  <a:pt x="240255" y="2044889"/>
                  <a:pt x="262409" y="2091918"/>
                  <a:pt x="278781" y="2141034"/>
                </a:cubicBezTo>
                <a:cubicBezTo>
                  <a:pt x="285545" y="2161326"/>
                  <a:pt x="310972" y="2241975"/>
                  <a:pt x="323385" y="2263697"/>
                </a:cubicBezTo>
                <a:cubicBezTo>
                  <a:pt x="328601" y="2272825"/>
                  <a:pt x="339120" y="2277790"/>
                  <a:pt x="345688" y="2286000"/>
                </a:cubicBezTo>
                <a:cubicBezTo>
                  <a:pt x="354060" y="2296465"/>
                  <a:pt x="358513" y="2309976"/>
                  <a:pt x="367990" y="2319453"/>
                </a:cubicBezTo>
                <a:cubicBezTo>
                  <a:pt x="377467" y="2328930"/>
                  <a:pt x="391148" y="2333176"/>
                  <a:pt x="401444" y="2341756"/>
                </a:cubicBezTo>
                <a:cubicBezTo>
                  <a:pt x="413559" y="2351852"/>
                  <a:pt x="421776" y="2366461"/>
                  <a:pt x="434898" y="2375209"/>
                </a:cubicBezTo>
                <a:cubicBezTo>
                  <a:pt x="477864" y="2403853"/>
                  <a:pt x="519723" y="2436939"/>
                  <a:pt x="568712" y="2453268"/>
                </a:cubicBezTo>
                <a:cubicBezTo>
                  <a:pt x="617936" y="2469676"/>
                  <a:pt x="591653" y="2459162"/>
                  <a:pt x="646771" y="2486722"/>
                </a:cubicBezTo>
                <a:cubicBezTo>
                  <a:pt x="680225" y="2483005"/>
                  <a:pt x="714477" y="2483734"/>
                  <a:pt x="747132" y="2475570"/>
                </a:cubicBezTo>
                <a:cubicBezTo>
                  <a:pt x="760134" y="2472320"/>
                  <a:pt x="768267" y="2458547"/>
                  <a:pt x="780585" y="2453268"/>
                </a:cubicBezTo>
                <a:cubicBezTo>
                  <a:pt x="794672" y="2447231"/>
                  <a:pt x="810322" y="2445834"/>
                  <a:pt x="825190" y="2442117"/>
                </a:cubicBezTo>
                <a:cubicBezTo>
                  <a:pt x="854927" y="2427249"/>
                  <a:pt x="882146" y="2405575"/>
                  <a:pt x="914400" y="2397512"/>
                </a:cubicBezTo>
                <a:cubicBezTo>
                  <a:pt x="933334" y="2392779"/>
                  <a:pt x="972901" y="2384099"/>
                  <a:pt x="992459" y="2375209"/>
                </a:cubicBezTo>
                <a:cubicBezTo>
                  <a:pt x="1022725" y="2361452"/>
                  <a:pt x="1049415" y="2338669"/>
                  <a:pt x="1081668" y="2330605"/>
                </a:cubicBezTo>
                <a:cubicBezTo>
                  <a:pt x="1157758" y="2311581"/>
                  <a:pt x="1095906" y="2330472"/>
                  <a:pt x="1170878" y="2297151"/>
                </a:cubicBezTo>
                <a:cubicBezTo>
                  <a:pt x="1189170" y="2289021"/>
                  <a:pt x="1208730" y="2283800"/>
                  <a:pt x="1226634" y="2274848"/>
                </a:cubicBezTo>
                <a:cubicBezTo>
                  <a:pt x="1246020" y="2265155"/>
                  <a:pt x="1264570" y="2253732"/>
                  <a:pt x="1282390" y="2241395"/>
                </a:cubicBezTo>
                <a:cubicBezTo>
                  <a:pt x="1312952" y="2220237"/>
                  <a:pt x="1371600" y="2174488"/>
                  <a:pt x="1371600" y="2174488"/>
                </a:cubicBezTo>
                <a:cubicBezTo>
                  <a:pt x="1393999" y="2140890"/>
                  <a:pt x="1399227" y="2136045"/>
                  <a:pt x="1416205" y="2096429"/>
                </a:cubicBezTo>
                <a:cubicBezTo>
                  <a:pt x="1420835" y="2085625"/>
                  <a:pt x="1423229" y="2073981"/>
                  <a:pt x="1427356" y="2062975"/>
                </a:cubicBezTo>
                <a:cubicBezTo>
                  <a:pt x="1441497" y="2025265"/>
                  <a:pt x="1450685" y="2009204"/>
                  <a:pt x="1460810" y="1973766"/>
                </a:cubicBezTo>
                <a:cubicBezTo>
                  <a:pt x="1465020" y="1959030"/>
                  <a:pt x="1466580" y="1943511"/>
                  <a:pt x="1471961" y="1929161"/>
                </a:cubicBezTo>
                <a:cubicBezTo>
                  <a:pt x="1477798" y="1913596"/>
                  <a:pt x="1488426" y="1900121"/>
                  <a:pt x="1494263" y="1884556"/>
                </a:cubicBezTo>
                <a:cubicBezTo>
                  <a:pt x="1504281" y="1857842"/>
                  <a:pt x="1509497" y="1810115"/>
                  <a:pt x="1516566" y="1784195"/>
                </a:cubicBezTo>
                <a:cubicBezTo>
                  <a:pt x="1533102" y="1723563"/>
                  <a:pt x="1536149" y="1722726"/>
                  <a:pt x="1561171" y="1672683"/>
                </a:cubicBezTo>
                <a:cubicBezTo>
                  <a:pt x="1564888" y="1646663"/>
                  <a:pt x="1567620" y="1620484"/>
                  <a:pt x="1572322" y="1594624"/>
                </a:cubicBezTo>
                <a:cubicBezTo>
                  <a:pt x="1592125" y="1485707"/>
                  <a:pt x="1578867" y="1634131"/>
                  <a:pt x="1594624" y="1460809"/>
                </a:cubicBezTo>
                <a:cubicBezTo>
                  <a:pt x="1605596" y="1340119"/>
                  <a:pt x="1610994" y="1200327"/>
                  <a:pt x="1616927" y="1081668"/>
                </a:cubicBezTo>
                <a:cubicBezTo>
                  <a:pt x="1605776" y="1018478"/>
                  <a:pt x="1603764" y="952971"/>
                  <a:pt x="1583473" y="892097"/>
                </a:cubicBezTo>
                <a:lnTo>
                  <a:pt x="1538868" y="758283"/>
                </a:lnTo>
                <a:cubicBezTo>
                  <a:pt x="1531434" y="739698"/>
                  <a:pt x="1522896" y="721517"/>
                  <a:pt x="1516566" y="702527"/>
                </a:cubicBezTo>
                <a:cubicBezTo>
                  <a:pt x="1486363" y="611916"/>
                  <a:pt x="1529650" y="706877"/>
                  <a:pt x="1483112" y="602166"/>
                </a:cubicBezTo>
                <a:cubicBezTo>
                  <a:pt x="1404902" y="426193"/>
                  <a:pt x="1510274" y="667642"/>
                  <a:pt x="1438507" y="524107"/>
                </a:cubicBezTo>
                <a:cubicBezTo>
                  <a:pt x="1429555" y="506203"/>
                  <a:pt x="1425790" y="485924"/>
                  <a:pt x="1416205" y="468351"/>
                </a:cubicBezTo>
                <a:cubicBezTo>
                  <a:pt x="1403370" y="444820"/>
                  <a:pt x="1383587" y="425418"/>
                  <a:pt x="1371600" y="401444"/>
                </a:cubicBezTo>
                <a:cubicBezTo>
                  <a:pt x="1364166" y="386576"/>
                  <a:pt x="1357545" y="371272"/>
                  <a:pt x="1349298" y="356839"/>
                </a:cubicBezTo>
                <a:cubicBezTo>
                  <a:pt x="1339504" y="339700"/>
                  <a:pt x="1303393" y="290038"/>
                  <a:pt x="1293542" y="278780"/>
                </a:cubicBezTo>
                <a:cubicBezTo>
                  <a:pt x="1238607" y="215997"/>
                  <a:pt x="1263273" y="251242"/>
                  <a:pt x="1204332" y="200722"/>
                </a:cubicBezTo>
                <a:cubicBezTo>
                  <a:pt x="1192358" y="190459"/>
                  <a:pt x="1182852" y="177531"/>
                  <a:pt x="1170878" y="167268"/>
                </a:cubicBezTo>
                <a:cubicBezTo>
                  <a:pt x="1158910" y="157010"/>
                  <a:pt x="1110472" y="121599"/>
                  <a:pt x="1092820" y="111512"/>
                </a:cubicBezTo>
                <a:cubicBezTo>
                  <a:pt x="930419" y="18711"/>
                  <a:pt x="1139846" y="140598"/>
                  <a:pt x="1014761" y="78058"/>
                </a:cubicBezTo>
                <a:cubicBezTo>
                  <a:pt x="902762" y="22060"/>
                  <a:pt x="1073561" y="92107"/>
                  <a:pt x="936703" y="33453"/>
                </a:cubicBezTo>
                <a:cubicBezTo>
                  <a:pt x="909970" y="21996"/>
                  <a:pt x="886932" y="19233"/>
                  <a:pt x="858644" y="11151"/>
                </a:cubicBezTo>
                <a:cubicBezTo>
                  <a:pt x="847342" y="7922"/>
                  <a:pt x="836341" y="3717"/>
                  <a:pt x="825190" y="0"/>
                </a:cubicBezTo>
                <a:cubicBezTo>
                  <a:pt x="765717" y="3717"/>
                  <a:pt x="706064" y="5222"/>
                  <a:pt x="646771" y="11151"/>
                </a:cubicBezTo>
                <a:cubicBezTo>
                  <a:pt x="527308" y="23097"/>
                  <a:pt x="669010" y="15948"/>
                  <a:pt x="568712" y="44605"/>
                </a:cubicBezTo>
                <a:cubicBezTo>
                  <a:pt x="554416" y="48690"/>
                  <a:pt x="531541" y="63190"/>
                  <a:pt x="524107" y="66907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ASICs – Rough usage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a structured ASIC platform (</a:t>
            </a:r>
            <a:r>
              <a:rPr lang="en-US" dirty="0" smtClean="0">
                <a:latin typeface="Bell MT" pitchFamily="18" charset="0"/>
              </a:rPr>
              <a:t>PLAT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Say having N pre-fabricated gates</a:t>
            </a:r>
          </a:p>
          <a:p>
            <a:r>
              <a:rPr lang="en-US" dirty="0" smtClean="0"/>
              <a:t>“Place” your gate level design on </a:t>
            </a:r>
            <a:r>
              <a:rPr lang="en-US" dirty="0" smtClean="0">
                <a:latin typeface="Bell MT" pitchFamily="18" charset="0"/>
              </a:rPr>
              <a:t>PLAT</a:t>
            </a:r>
          </a:p>
          <a:p>
            <a:pPr lvl="1"/>
            <a:r>
              <a:rPr lang="en-US" dirty="0" smtClean="0"/>
              <a:t>Say having M gates </a:t>
            </a:r>
            <a:r>
              <a:rPr lang="en-US" dirty="0" err="1" smtClean="0"/>
              <a:t>s.t</a:t>
            </a:r>
            <a:r>
              <a:rPr lang="en-US" dirty="0" smtClean="0"/>
              <a:t>. M &lt; N</a:t>
            </a:r>
          </a:p>
          <a:p>
            <a:r>
              <a:rPr lang="en-US" dirty="0" smtClean="0"/>
              <a:t>Find pre-fabricated gates which are unused</a:t>
            </a:r>
          </a:p>
          <a:p>
            <a:pPr lvl="1"/>
            <a:r>
              <a:rPr lang="en-US" dirty="0" smtClean="0"/>
              <a:t>Disconnect from power supply.  Different granularity.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80929" y="3980985"/>
            <a:ext cx="2330606" cy="2364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2803" y="4170557"/>
            <a:ext cx="680225" cy="5129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59964" y="4155689"/>
            <a:ext cx="680225" cy="5129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07674" y="5467816"/>
            <a:ext cx="680225" cy="5129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97136" y="5486401"/>
            <a:ext cx="680225" cy="5129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14604" y="4177989"/>
            <a:ext cx="680225" cy="5129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33189" y="4832194"/>
            <a:ext cx="680225" cy="5129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062928" y="5475248"/>
            <a:ext cx="680225" cy="5129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hape 14"/>
          <p:cNvCxnSpPr>
            <a:stCxn id="11" idx="7"/>
          </p:cNvCxnSpPr>
          <p:nvPr/>
        </p:nvCxnSpPr>
        <p:spPr bwMode="auto">
          <a:xfrm rot="16200000" flipH="1">
            <a:off x="3485492" y="3362829"/>
            <a:ext cx="196227" cy="1976788"/>
          </a:xfrm>
          <a:prstGeom prst="curvedConnector4">
            <a:avLst>
              <a:gd name="adj1" fmla="val -116498"/>
              <a:gd name="adj2" fmla="val 5252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hape 16"/>
          <p:cNvCxnSpPr>
            <a:stCxn id="12" idx="6"/>
          </p:cNvCxnSpPr>
          <p:nvPr/>
        </p:nvCxnSpPr>
        <p:spPr bwMode="auto">
          <a:xfrm>
            <a:off x="2713414" y="5088672"/>
            <a:ext cx="1825132" cy="68766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hape 16"/>
          <p:cNvCxnSpPr>
            <a:stCxn id="13" idx="6"/>
          </p:cNvCxnSpPr>
          <p:nvPr/>
        </p:nvCxnSpPr>
        <p:spPr bwMode="auto">
          <a:xfrm flipV="1">
            <a:off x="2743153" y="4438185"/>
            <a:ext cx="2988574" cy="1293541"/>
          </a:xfrm>
          <a:prstGeom prst="curvedConnector3">
            <a:avLst>
              <a:gd name="adj1" fmla="val 61940"/>
            </a:avLst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6795816" y="4145661"/>
            <a:ext cx="1848584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Platform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0" name="Lightning Bolt 39"/>
          <p:cNvSpPr/>
          <p:nvPr/>
        </p:nvSpPr>
        <p:spPr bwMode="auto">
          <a:xfrm rot="8541633">
            <a:off x="5704366" y="5325920"/>
            <a:ext cx="1502758" cy="342689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35243" y="5190141"/>
            <a:ext cx="1542410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Shut off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3793" y="4268564"/>
            <a:ext cx="1436612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Netlist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3"/>
          <p:cNvSpPr/>
          <p:nvPr/>
        </p:nvSpPr>
        <p:spPr bwMode="auto">
          <a:xfrm>
            <a:off x="5456657" y="4463837"/>
            <a:ext cx="1150617" cy="1687911"/>
          </a:xfrm>
          <a:custGeom>
            <a:avLst/>
            <a:gdLst>
              <a:gd name="connsiteX0" fmla="*/ 524107 w 1616927"/>
              <a:gd name="connsiteY0" fmla="*/ 66907 h 2486722"/>
              <a:gd name="connsiteX1" fmla="*/ 524107 w 1616927"/>
              <a:gd name="connsiteY1" fmla="*/ 66907 h 2486722"/>
              <a:gd name="connsiteX2" fmla="*/ 390293 w 1616927"/>
              <a:gd name="connsiteY2" fmla="*/ 44605 h 2486722"/>
              <a:gd name="connsiteX3" fmla="*/ 312234 w 1616927"/>
              <a:gd name="connsiteY3" fmla="*/ 78058 h 2486722"/>
              <a:gd name="connsiteX4" fmla="*/ 211873 w 1616927"/>
              <a:gd name="connsiteY4" fmla="*/ 167268 h 2486722"/>
              <a:gd name="connsiteX5" fmla="*/ 178420 w 1616927"/>
              <a:gd name="connsiteY5" fmla="*/ 211873 h 2486722"/>
              <a:gd name="connsiteX6" fmla="*/ 144966 w 1616927"/>
              <a:gd name="connsiteY6" fmla="*/ 267629 h 2486722"/>
              <a:gd name="connsiteX7" fmla="*/ 122663 w 1616927"/>
              <a:gd name="connsiteY7" fmla="*/ 301083 h 2486722"/>
              <a:gd name="connsiteX8" fmla="*/ 66907 w 1616927"/>
              <a:gd name="connsiteY8" fmla="*/ 434897 h 2486722"/>
              <a:gd name="connsiteX9" fmla="*/ 33454 w 1616927"/>
              <a:gd name="connsiteY9" fmla="*/ 501805 h 2486722"/>
              <a:gd name="connsiteX10" fmla="*/ 22303 w 1616927"/>
              <a:gd name="connsiteY10" fmla="*/ 568712 h 2486722"/>
              <a:gd name="connsiteX11" fmla="*/ 11151 w 1616927"/>
              <a:gd name="connsiteY11" fmla="*/ 602166 h 2486722"/>
              <a:gd name="connsiteX12" fmla="*/ 0 w 1616927"/>
              <a:gd name="connsiteY12" fmla="*/ 713678 h 2486722"/>
              <a:gd name="connsiteX13" fmla="*/ 22303 w 1616927"/>
              <a:gd name="connsiteY13" fmla="*/ 1037063 h 2486722"/>
              <a:gd name="connsiteX14" fmla="*/ 33454 w 1616927"/>
              <a:gd name="connsiteY14" fmla="*/ 1159727 h 2486722"/>
              <a:gd name="connsiteX15" fmla="*/ 44605 w 1616927"/>
              <a:gd name="connsiteY15" fmla="*/ 1315844 h 2486722"/>
              <a:gd name="connsiteX16" fmla="*/ 55756 w 1616927"/>
              <a:gd name="connsiteY16" fmla="*/ 1349297 h 2486722"/>
              <a:gd name="connsiteX17" fmla="*/ 78059 w 1616927"/>
              <a:gd name="connsiteY17" fmla="*/ 1449658 h 2486722"/>
              <a:gd name="connsiteX18" fmla="*/ 89210 w 1616927"/>
              <a:gd name="connsiteY18" fmla="*/ 1516566 h 2486722"/>
              <a:gd name="connsiteX19" fmla="*/ 100361 w 1616927"/>
              <a:gd name="connsiteY19" fmla="*/ 1550019 h 2486722"/>
              <a:gd name="connsiteX20" fmla="*/ 122663 w 1616927"/>
              <a:gd name="connsiteY20" fmla="*/ 1628078 h 2486722"/>
              <a:gd name="connsiteX21" fmla="*/ 144966 w 1616927"/>
              <a:gd name="connsiteY21" fmla="*/ 1739590 h 2486722"/>
              <a:gd name="connsiteX22" fmla="*/ 178420 w 1616927"/>
              <a:gd name="connsiteY22" fmla="*/ 1828800 h 2486722"/>
              <a:gd name="connsiteX23" fmla="*/ 211873 w 1616927"/>
              <a:gd name="connsiteY23" fmla="*/ 1951463 h 2486722"/>
              <a:gd name="connsiteX24" fmla="*/ 223024 w 1616927"/>
              <a:gd name="connsiteY24" fmla="*/ 1996068 h 2486722"/>
              <a:gd name="connsiteX25" fmla="*/ 278781 w 1616927"/>
              <a:gd name="connsiteY25" fmla="*/ 2141034 h 2486722"/>
              <a:gd name="connsiteX26" fmla="*/ 323385 w 1616927"/>
              <a:gd name="connsiteY26" fmla="*/ 2263697 h 2486722"/>
              <a:gd name="connsiteX27" fmla="*/ 345688 w 1616927"/>
              <a:gd name="connsiteY27" fmla="*/ 2286000 h 2486722"/>
              <a:gd name="connsiteX28" fmla="*/ 367990 w 1616927"/>
              <a:gd name="connsiteY28" fmla="*/ 2319453 h 2486722"/>
              <a:gd name="connsiteX29" fmla="*/ 401444 w 1616927"/>
              <a:gd name="connsiteY29" fmla="*/ 2341756 h 2486722"/>
              <a:gd name="connsiteX30" fmla="*/ 434898 w 1616927"/>
              <a:gd name="connsiteY30" fmla="*/ 2375209 h 2486722"/>
              <a:gd name="connsiteX31" fmla="*/ 568712 w 1616927"/>
              <a:gd name="connsiteY31" fmla="*/ 2453268 h 2486722"/>
              <a:gd name="connsiteX32" fmla="*/ 646771 w 1616927"/>
              <a:gd name="connsiteY32" fmla="*/ 2486722 h 2486722"/>
              <a:gd name="connsiteX33" fmla="*/ 747132 w 1616927"/>
              <a:gd name="connsiteY33" fmla="*/ 2475570 h 2486722"/>
              <a:gd name="connsiteX34" fmla="*/ 780585 w 1616927"/>
              <a:gd name="connsiteY34" fmla="*/ 2453268 h 2486722"/>
              <a:gd name="connsiteX35" fmla="*/ 825190 w 1616927"/>
              <a:gd name="connsiteY35" fmla="*/ 2442117 h 2486722"/>
              <a:gd name="connsiteX36" fmla="*/ 914400 w 1616927"/>
              <a:gd name="connsiteY36" fmla="*/ 2397512 h 2486722"/>
              <a:gd name="connsiteX37" fmla="*/ 992459 w 1616927"/>
              <a:gd name="connsiteY37" fmla="*/ 2375209 h 2486722"/>
              <a:gd name="connsiteX38" fmla="*/ 1081668 w 1616927"/>
              <a:gd name="connsiteY38" fmla="*/ 2330605 h 2486722"/>
              <a:gd name="connsiteX39" fmla="*/ 1170878 w 1616927"/>
              <a:gd name="connsiteY39" fmla="*/ 2297151 h 2486722"/>
              <a:gd name="connsiteX40" fmla="*/ 1226634 w 1616927"/>
              <a:gd name="connsiteY40" fmla="*/ 2274848 h 2486722"/>
              <a:gd name="connsiteX41" fmla="*/ 1282390 w 1616927"/>
              <a:gd name="connsiteY41" fmla="*/ 2241395 h 2486722"/>
              <a:gd name="connsiteX42" fmla="*/ 1371600 w 1616927"/>
              <a:gd name="connsiteY42" fmla="*/ 2174488 h 2486722"/>
              <a:gd name="connsiteX43" fmla="*/ 1416205 w 1616927"/>
              <a:gd name="connsiteY43" fmla="*/ 2096429 h 2486722"/>
              <a:gd name="connsiteX44" fmla="*/ 1427356 w 1616927"/>
              <a:gd name="connsiteY44" fmla="*/ 2062975 h 2486722"/>
              <a:gd name="connsiteX45" fmla="*/ 1460810 w 1616927"/>
              <a:gd name="connsiteY45" fmla="*/ 1973766 h 2486722"/>
              <a:gd name="connsiteX46" fmla="*/ 1471961 w 1616927"/>
              <a:gd name="connsiteY46" fmla="*/ 1929161 h 2486722"/>
              <a:gd name="connsiteX47" fmla="*/ 1494263 w 1616927"/>
              <a:gd name="connsiteY47" fmla="*/ 1884556 h 2486722"/>
              <a:gd name="connsiteX48" fmla="*/ 1516566 w 1616927"/>
              <a:gd name="connsiteY48" fmla="*/ 1784195 h 2486722"/>
              <a:gd name="connsiteX49" fmla="*/ 1561171 w 1616927"/>
              <a:gd name="connsiteY49" fmla="*/ 1672683 h 2486722"/>
              <a:gd name="connsiteX50" fmla="*/ 1572322 w 1616927"/>
              <a:gd name="connsiteY50" fmla="*/ 1594624 h 2486722"/>
              <a:gd name="connsiteX51" fmla="*/ 1594624 w 1616927"/>
              <a:gd name="connsiteY51" fmla="*/ 1460809 h 2486722"/>
              <a:gd name="connsiteX52" fmla="*/ 1616927 w 1616927"/>
              <a:gd name="connsiteY52" fmla="*/ 1081668 h 2486722"/>
              <a:gd name="connsiteX53" fmla="*/ 1583473 w 1616927"/>
              <a:gd name="connsiteY53" fmla="*/ 892097 h 2486722"/>
              <a:gd name="connsiteX54" fmla="*/ 1538868 w 1616927"/>
              <a:gd name="connsiteY54" fmla="*/ 758283 h 2486722"/>
              <a:gd name="connsiteX55" fmla="*/ 1516566 w 1616927"/>
              <a:gd name="connsiteY55" fmla="*/ 702527 h 2486722"/>
              <a:gd name="connsiteX56" fmla="*/ 1483112 w 1616927"/>
              <a:gd name="connsiteY56" fmla="*/ 602166 h 2486722"/>
              <a:gd name="connsiteX57" fmla="*/ 1438507 w 1616927"/>
              <a:gd name="connsiteY57" fmla="*/ 524107 h 2486722"/>
              <a:gd name="connsiteX58" fmla="*/ 1416205 w 1616927"/>
              <a:gd name="connsiteY58" fmla="*/ 468351 h 2486722"/>
              <a:gd name="connsiteX59" fmla="*/ 1371600 w 1616927"/>
              <a:gd name="connsiteY59" fmla="*/ 401444 h 2486722"/>
              <a:gd name="connsiteX60" fmla="*/ 1349298 w 1616927"/>
              <a:gd name="connsiteY60" fmla="*/ 356839 h 2486722"/>
              <a:gd name="connsiteX61" fmla="*/ 1293542 w 1616927"/>
              <a:gd name="connsiteY61" fmla="*/ 278780 h 2486722"/>
              <a:gd name="connsiteX62" fmla="*/ 1204332 w 1616927"/>
              <a:gd name="connsiteY62" fmla="*/ 200722 h 2486722"/>
              <a:gd name="connsiteX63" fmla="*/ 1170878 w 1616927"/>
              <a:gd name="connsiteY63" fmla="*/ 167268 h 2486722"/>
              <a:gd name="connsiteX64" fmla="*/ 1092820 w 1616927"/>
              <a:gd name="connsiteY64" fmla="*/ 111512 h 2486722"/>
              <a:gd name="connsiteX65" fmla="*/ 1014761 w 1616927"/>
              <a:gd name="connsiteY65" fmla="*/ 78058 h 2486722"/>
              <a:gd name="connsiteX66" fmla="*/ 936703 w 1616927"/>
              <a:gd name="connsiteY66" fmla="*/ 33453 h 2486722"/>
              <a:gd name="connsiteX67" fmla="*/ 858644 w 1616927"/>
              <a:gd name="connsiteY67" fmla="*/ 11151 h 2486722"/>
              <a:gd name="connsiteX68" fmla="*/ 825190 w 1616927"/>
              <a:gd name="connsiteY68" fmla="*/ 0 h 2486722"/>
              <a:gd name="connsiteX69" fmla="*/ 646771 w 1616927"/>
              <a:gd name="connsiteY69" fmla="*/ 11151 h 2486722"/>
              <a:gd name="connsiteX70" fmla="*/ 568712 w 1616927"/>
              <a:gd name="connsiteY70" fmla="*/ 44605 h 2486722"/>
              <a:gd name="connsiteX71" fmla="*/ 524107 w 1616927"/>
              <a:gd name="connsiteY71" fmla="*/ 66907 h 2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16927" h="2486722">
                <a:moveTo>
                  <a:pt x="524107" y="66907"/>
                </a:moveTo>
                <a:lnTo>
                  <a:pt x="524107" y="66907"/>
                </a:lnTo>
                <a:cubicBezTo>
                  <a:pt x="479502" y="59473"/>
                  <a:pt x="435435" y="47260"/>
                  <a:pt x="390293" y="44605"/>
                </a:cubicBezTo>
                <a:cubicBezTo>
                  <a:pt x="332859" y="41227"/>
                  <a:pt x="343152" y="51557"/>
                  <a:pt x="312234" y="78058"/>
                </a:cubicBezTo>
                <a:cubicBezTo>
                  <a:pt x="280078" y="105620"/>
                  <a:pt x="237952" y="132495"/>
                  <a:pt x="211873" y="167268"/>
                </a:cubicBezTo>
                <a:cubicBezTo>
                  <a:pt x="200722" y="182136"/>
                  <a:pt x="188729" y="196409"/>
                  <a:pt x="178420" y="211873"/>
                </a:cubicBezTo>
                <a:cubicBezTo>
                  <a:pt x="166397" y="229907"/>
                  <a:pt x="156453" y="249249"/>
                  <a:pt x="144966" y="267629"/>
                </a:cubicBezTo>
                <a:cubicBezTo>
                  <a:pt x="137863" y="278994"/>
                  <a:pt x="130097" y="289932"/>
                  <a:pt x="122663" y="301083"/>
                </a:cubicBezTo>
                <a:cubicBezTo>
                  <a:pt x="78658" y="433100"/>
                  <a:pt x="125531" y="302994"/>
                  <a:pt x="66907" y="434897"/>
                </a:cubicBezTo>
                <a:cubicBezTo>
                  <a:pt x="36126" y="504154"/>
                  <a:pt x="79826" y="432246"/>
                  <a:pt x="33454" y="501805"/>
                </a:cubicBezTo>
                <a:cubicBezTo>
                  <a:pt x="29737" y="524107"/>
                  <a:pt x="27208" y="546640"/>
                  <a:pt x="22303" y="568712"/>
                </a:cubicBezTo>
                <a:cubicBezTo>
                  <a:pt x="19753" y="580187"/>
                  <a:pt x="12938" y="590548"/>
                  <a:pt x="11151" y="602166"/>
                </a:cubicBezTo>
                <a:cubicBezTo>
                  <a:pt x="5471" y="639088"/>
                  <a:pt x="3717" y="676507"/>
                  <a:pt x="0" y="713678"/>
                </a:cubicBezTo>
                <a:cubicBezTo>
                  <a:pt x="9345" y="863199"/>
                  <a:pt x="10508" y="895527"/>
                  <a:pt x="22303" y="1037063"/>
                </a:cubicBezTo>
                <a:cubicBezTo>
                  <a:pt x="25713" y="1077978"/>
                  <a:pt x="30180" y="1118801"/>
                  <a:pt x="33454" y="1159727"/>
                </a:cubicBezTo>
                <a:cubicBezTo>
                  <a:pt x="37614" y="1211732"/>
                  <a:pt x="38509" y="1264030"/>
                  <a:pt x="44605" y="1315844"/>
                </a:cubicBezTo>
                <a:cubicBezTo>
                  <a:pt x="45978" y="1327518"/>
                  <a:pt x="52905" y="1337894"/>
                  <a:pt x="55756" y="1349297"/>
                </a:cubicBezTo>
                <a:cubicBezTo>
                  <a:pt x="64068" y="1382544"/>
                  <a:pt x="71338" y="1416054"/>
                  <a:pt x="78059" y="1449658"/>
                </a:cubicBezTo>
                <a:cubicBezTo>
                  <a:pt x="82493" y="1471829"/>
                  <a:pt x="84305" y="1494494"/>
                  <a:pt x="89210" y="1516566"/>
                </a:cubicBezTo>
                <a:cubicBezTo>
                  <a:pt x="91760" y="1528040"/>
                  <a:pt x="96984" y="1538761"/>
                  <a:pt x="100361" y="1550019"/>
                </a:cubicBezTo>
                <a:cubicBezTo>
                  <a:pt x="108137" y="1575939"/>
                  <a:pt x="116578" y="1601710"/>
                  <a:pt x="122663" y="1628078"/>
                </a:cubicBezTo>
                <a:cubicBezTo>
                  <a:pt x="135014" y="1681599"/>
                  <a:pt x="129227" y="1692371"/>
                  <a:pt x="144966" y="1739590"/>
                </a:cubicBezTo>
                <a:cubicBezTo>
                  <a:pt x="155192" y="1770268"/>
                  <a:pt x="170593" y="1797492"/>
                  <a:pt x="178420" y="1828800"/>
                </a:cubicBezTo>
                <a:cubicBezTo>
                  <a:pt x="229242" y="2032085"/>
                  <a:pt x="140090" y="1712182"/>
                  <a:pt x="211873" y="1951463"/>
                </a:cubicBezTo>
                <a:cubicBezTo>
                  <a:pt x="216277" y="1966143"/>
                  <a:pt x="217923" y="1981616"/>
                  <a:pt x="223024" y="1996068"/>
                </a:cubicBezTo>
                <a:cubicBezTo>
                  <a:pt x="240255" y="2044889"/>
                  <a:pt x="262409" y="2091918"/>
                  <a:pt x="278781" y="2141034"/>
                </a:cubicBezTo>
                <a:cubicBezTo>
                  <a:pt x="285545" y="2161326"/>
                  <a:pt x="310972" y="2241975"/>
                  <a:pt x="323385" y="2263697"/>
                </a:cubicBezTo>
                <a:cubicBezTo>
                  <a:pt x="328601" y="2272825"/>
                  <a:pt x="339120" y="2277790"/>
                  <a:pt x="345688" y="2286000"/>
                </a:cubicBezTo>
                <a:cubicBezTo>
                  <a:pt x="354060" y="2296465"/>
                  <a:pt x="358513" y="2309976"/>
                  <a:pt x="367990" y="2319453"/>
                </a:cubicBezTo>
                <a:cubicBezTo>
                  <a:pt x="377467" y="2328930"/>
                  <a:pt x="391148" y="2333176"/>
                  <a:pt x="401444" y="2341756"/>
                </a:cubicBezTo>
                <a:cubicBezTo>
                  <a:pt x="413559" y="2351852"/>
                  <a:pt x="421776" y="2366461"/>
                  <a:pt x="434898" y="2375209"/>
                </a:cubicBezTo>
                <a:cubicBezTo>
                  <a:pt x="477864" y="2403853"/>
                  <a:pt x="519723" y="2436939"/>
                  <a:pt x="568712" y="2453268"/>
                </a:cubicBezTo>
                <a:cubicBezTo>
                  <a:pt x="617936" y="2469676"/>
                  <a:pt x="591653" y="2459162"/>
                  <a:pt x="646771" y="2486722"/>
                </a:cubicBezTo>
                <a:cubicBezTo>
                  <a:pt x="680225" y="2483005"/>
                  <a:pt x="714477" y="2483734"/>
                  <a:pt x="747132" y="2475570"/>
                </a:cubicBezTo>
                <a:cubicBezTo>
                  <a:pt x="760134" y="2472320"/>
                  <a:pt x="768267" y="2458547"/>
                  <a:pt x="780585" y="2453268"/>
                </a:cubicBezTo>
                <a:cubicBezTo>
                  <a:pt x="794672" y="2447231"/>
                  <a:pt x="810322" y="2445834"/>
                  <a:pt x="825190" y="2442117"/>
                </a:cubicBezTo>
                <a:cubicBezTo>
                  <a:pt x="854927" y="2427249"/>
                  <a:pt x="882146" y="2405575"/>
                  <a:pt x="914400" y="2397512"/>
                </a:cubicBezTo>
                <a:cubicBezTo>
                  <a:pt x="933334" y="2392779"/>
                  <a:pt x="972901" y="2384099"/>
                  <a:pt x="992459" y="2375209"/>
                </a:cubicBezTo>
                <a:cubicBezTo>
                  <a:pt x="1022725" y="2361452"/>
                  <a:pt x="1049415" y="2338669"/>
                  <a:pt x="1081668" y="2330605"/>
                </a:cubicBezTo>
                <a:cubicBezTo>
                  <a:pt x="1157758" y="2311581"/>
                  <a:pt x="1095906" y="2330472"/>
                  <a:pt x="1170878" y="2297151"/>
                </a:cubicBezTo>
                <a:cubicBezTo>
                  <a:pt x="1189170" y="2289021"/>
                  <a:pt x="1208730" y="2283800"/>
                  <a:pt x="1226634" y="2274848"/>
                </a:cubicBezTo>
                <a:cubicBezTo>
                  <a:pt x="1246020" y="2265155"/>
                  <a:pt x="1264570" y="2253732"/>
                  <a:pt x="1282390" y="2241395"/>
                </a:cubicBezTo>
                <a:cubicBezTo>
                  <a:pt x="1312952" y="2220237"/>
                  <a:pt x="1371600" y="2174488"/>
                  <a:pt x="1371600" y="2174488"/>
                </a:cubicBezTo>
                <a:cubicBezTo>
                  <a:pt x="1393999" y="2140890"/>
                  <a:pt x="1399227" y="2136045"/>
                  <a:pt x="1416205" y="2096429"/>
                </a:cubicBezTo>
                <a:cubicBezTo>
                  <a:pt x="1420835" y="2085625"/>
                  <a:pt x="1423229" y="2073981"/>
                  <a:pt x="1427356" y="2062975"/>
                </a:cubicBezTo>
                <a:cubicBezTo>
                  <a:pt x="1441497" y="2025265"/>
                  <a:pt x="1450685" y="2009204"/>
                  <a:pt x="1460810" y="1973766"/>
                </a:cubicBezTo>
                <a:cubicBezTo>
                  <a:pt x="1465020" y="1959030"/>
                  <a:pt x="1466580" y="1943511"/>
                  <a:pt x="1471961" y="1929161"/>
                </a:cubicBezTo>
                <a:cubicBezTo>
                  <a:pt x="1477798" y="1913596"/>
                  <a:pt x="1488426" y="1900121"/>
                  <a:pt x="1494263" y="1884556"/>
                </a:cubicBezTo>
                <a:cubicBezTo>
                  <a:pt x="1504281" y="1857842"/>
                  <a:pt x="1509497" y="1810115"/>
                  <a:pt x="1516566" y="1784195"/>
                </a:cubicBezTo>
                <a:cubicBezTo>
                  <a:pt x="1533102" y="1723563"/>
                  <a:pt x="1536149" y="1722726"/>
                  <a:pt x="1561171" y="1672683"/>
                </a:cubicBezTo>
                <a:cubicBezTo>
                  <a:pt x="1564888" y="1646663"/>
                  <a:pt x="1567620" y="1620484"/>
                  <a:pt x="1572322" y="1594624"/>
                </a:cubicBezTo>
                <a:cubicBezTo>
                  <a:pt x="1592125" y="1485707"/>
                  <a:pt x="1578867" y="1634131"/>
                  <a:pt x="1594624" y="1460809"/>
                </a:cubicBezTo>
                <a:cubicBezTo>
                  <a:pt x="1605596" y="1340119"/>
                  <a:pt x="1610994" y="1200327"/>
                  <a:pt x="1616927" y="1081668"/>
                </a:cubicBezTo>
                <a:cubicBezTo>
                  <a:pt x="1605776" y="1018478"/>
                  <a:pt x="1603764" y="952971"/>
                  <a:pt x="1583473" y="892097"/>
                </a:cubicBezTo>
                <a:lnTo>
                  <a:pt x="1538868" y="758283"/>
                </a:lnTo>
                <a:cubicBezTo>
                  <a:pt x="1531434" y="739698"/>
                  <a:pt x="1522896" y="721517"/>
                  <a:pt x="1516566" y="702527"/>
                </a:cubicBezTo>
                <a:cubicBezTo>
                  <a:pt x="1486363" y="611916"/>
                  <a:pt x="1529650" y="706877"/>
                  <a:pt x="1483112" y="602166"/>
                </a:cubicBezTo>
                <a:cubicBezTo>
                  <a:pt x="1404902" y="426193"/>
                  <a:pt x="1510274" y="667642"/>
                  <a:pt x="1438507" y="524107"/>
                </a:cubicBezTo>
                <a:cubicBezTo>
                  <a:pt x="1429555" y="506203"/>
                  <a:pt x="1425790" y="485924"/>
                  <a:pt x="1416205" y="468351"/>
                </a:cubicBezTo>
                <a:cubicBezTo>
                  <a:pt x="1403370" y="444820"/>
                  <a:pt x="1383587" y="425418"/>
                  <a:pt x="1371600" y="401444"/>
                </a:cubicBezTo>
                <a:cubicBezTo>
                  <a:pt x="1364166" y="386576"/>
                  <a:pt x="1357545" y="371272"/>
                  <a:pt x="1349298" y="356839"/>
                </a:cubicBezTo>
                <a:cubicBezTo>
                  <a:pt x="1339504" y="339700"/>
                  <a:pt x="1303393" y="290038"/>
                  <a:pt x="1293542" y="278780"/>
                </a:cubicBezTo>
                <a:cubicBezTo>
                  <a:pt x="1238607" y="215997"/>
                  <a:pt x="1263273" y="251242"/>
                  <a:pt x="1204332" y="200722"/>
                </a:cubicBezTo>
                <a:cubicBezTo>
                  <a:pt x="1192358" y="190459"/>
                  <a:pt x="1182852" y="177531"/>
                  <a:pt x="1170878" y="167268"/>
                </a:cubicBezTo>
                <a:cubicBezTo>
                  <a:pt x="1158910" y="157010"/>
                  <a:pt x="1110472" y="121599"/>
                  <a:pt x="1092820" y="111512"/>
                </a:cubicBezTo>
                <a:cubicBezTo>
                  <a:pt x="930419" y="18711"/>
                  <a:pt x="1139846" y="140598"/>
                  <a:pt x="1014761" y="78058"/>
                </a:cubicBezTo>
                <a:cubicBezTo>
                  <a:pt x="902762" y="22060"/>
                  <a:pt x="1073561" y="92107"/>
                  <a:pt x="936703" y="33453"/>
                </a:cubicBezTo>
                <a:cubicBezTo>
                  <a:pt x="909970" y="21996"/>
                  <a:pt x="886932" y="19233"/>
                  <a:pt x="858644" y="11151"/>
                </a:cubicBezTo>
                <a:cubicBezTo>
                  <a:pt x="847342" y="7922"/>
                  <a:pt x="836341" y="3717"/>
                  <a:pt x="825190" y="0"/>
                </a:cubicBezTo>
                <a:cubicBezTo>
                  <a:pt x="765717" y="3717"/>
                  <a:pt x="706064" y="5222"/>
                  <a:pt x="646771" y="11151"/>
                </a:cubicBezTo>
                <a:cubicBezTo>
                  <a:pt x="527308" y="23097"/>
                  <a:pt x="669010" y="15948"/>
                  <a:pt x="568712" y="44605"/>
                </a:cubicBezTo>
                <a:cubicBezTo>
                  <a:pt x="554416" y="48690"/>
                  <a:pt x="531541" y="63190"/>
                  <a:pt x="524107" y="66907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How to save more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method:</a:t>
            </a:r>
          </a:p>
          <a:p>
            <a:pPr lvl="1"/>
            <a:r>
              <a:rPr lang="en-US" dirty="0" smtClean="0"/>
              <a:t>Place gates, find unused component, shut them down</a:t>
            </a:r>
          </a:p>
          <a:p>
            <a:pPr lvl="1"/>
            <a:r>
              <a:rPr lang="en-US" dirty="0" smtClean="0"/>
              <a:t>“Shut down” at some levels of hierarchy (not very fine)</a:t>
            </a:r>
          </a:p>
          <a:p>
            <a:pPr lvl="1"/>
            <a:r>
              <a:rPr lang="en-US" dirty="0" smtClean="0"/>
              <a:t>Q:  Is there a way to maximize such components?</a:t>
            </a:r>
          </a:p>
          <a:p>
            <a:pPr lvl="1"/>
            <a:r>
              <a:rPr lang="en-US" dirty="0" smtClean="0"/>
              <a:t>For example: Power(place. 1) &gt; Power(place.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3349" y="4236624"/>
            <a:ext cx="1613625" cy="2364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54639" y="4613004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9391" y="4971876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14643" y="3972232"/>
            <a:ext cx="688258" cy="0"/>
          </a:xfrm>
          <a:prstGeom prst="lin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1159558" y="5748633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174310" y="6107505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5547" y="3695633"/>
            <a:ext cx="835485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VDD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874757" y="4231712"/>
            <a:ext cx="1613625" cy="2364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706047" y="4608092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720799" y="4966964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866051" y="3967320"/>
            <a:ext cx="688258" cy="0"/>
          </a:xfrm>
          <a:prstGeom prst="lin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5400000">
            <a:off x="3470730" y="4940720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3652629" y="4753898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3647713" y="5112776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6200000" flipH="1">
            <a:off x="2054924" y="5004601"/>
            <a:ext cx="2099176" cy="2463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1" name="Oval 70"/>
          <p:cNvSpPr/>
          <p:nvPr/>
        </p:nvSpPr>
        <p:spPr bwMode="auto">
          <a:xfrm>
            <a:off x="3710966" y="5743721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725718" y="6102593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3475649" y="6076349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3657548" y="5889527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3652632" y="6248405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3106994" y="4970209"/>
            <a:ext cx="565303" cy="4914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087329" y="6066503"/>
            <a:ext cx="609549" cy="9838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7181173" y="4231712"/>
            <a:ext cx="1613625" cy="2364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012463" y="4608092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8027215" y="4966964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7172467" y="3967320"/>
            <a:ext cx="688258" cy="0"/>
          </a:xfrm>
          <a:prstGeom prst="line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8017382" y="5743721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032134" y="6102593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93510" y="358877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Placement 1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985182" y="360352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Placement 2</a:t>
            </a:r>
            <a:endParaRPr lang="en-US" b="1" dirty="0"/>
          </a:p>
        </p:txBody>
      </p:sp>
      <p:sp>
        <p:nvSpPr>
          <p:cNvPr id="102" name="Oval 101"/>
          <p:cNvSpPr/>
          <p:nvPr/>
        </p:nvSpPr>
        <p:spPr bwMode="auto">
          <a:xfrm>
            <a:off x="5687199" y="4868644"/>
            <a:ext cx="644668" cy="303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8007660" y="4603176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8022412" y="4962048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 rot="5400000">
            <a:off x="7772343" y="4935804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V="1">
            <a:off x="7954242" y="4748982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949326" y="5107860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16200000" flipH="1">
            <a:off x="6336873" y="5019350"/>
            <a:ext cx="2123757" cy="9884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1" name="Oval 130"/>
          <p:cNvSpPr/>
          <p:nvPr/>
        </p:nvSpPr>
        <p:spPr bwMode="auto">
          <a:xfrm>
            <a:off x="8012579" y="5738805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8027331" y="6097677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5400000">
            <a:off x="7777262" y="6071433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7959161" y="5884611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7954245" y="6243489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5400000" flipH="1" flipV="1">
            <a:off x="7369224" y="4704744"/>
            <a:ext cx="314645" cy="226149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flipV="1">
            <a:off x="7580616" y="4965292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7605197" y="6071424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0" name="Oval 139"/>
          <p:cNvSpPr/>
          <p:nvPr/>
        </p:nvSpPr>
        <p:spPr bwMode="auto">
          <a:xfrm>
            <a:off x="1164408" y="4622841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1179160" y="4981713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 rot="5400000">
            <a:off x="929091" y="4955469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V="1">
            <a:off x="1110990" y="4768647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1106074" y="5127525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rot="16200000" flipH="1">
            <a:off x="-535900" y="5068536"/>
            <a:ext cx="2192584" cy="19669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6" name="Oval 145"/>
          <p:cNvSpPr/>
          <p:nvPr/>
        </p:nvSpPr>
        <p:spPr bwMode="auto">
          <a:xfrm>
            <a:off x="1169327" y="5758470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84079" y="6117342"/>
            <a:ext cx="644668" cy="303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8" name="Straight Connector 147"/>
          <p:cNvCxnSpPr/>
          <p:nvPr/>
        </p:nvCxnSpPr>
        <p:spPr bwMode="auto">
          <a:xfrm rot="5400000">
            <a:off x="934010" y="6091098"/>
            <a:ext cx="388376" cy="4917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 flipV="1">
            <a:off x="1115909" y="5904276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1110993" y="6263154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525972" y="4724409"/>
            <a:ext cx="314645" cy="226149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rot="5400000" flipH="1" flipV="1">
            <a:off x="511223" y="5919028"/>
            <a:ext cx="314645" cy="226149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737364" y="4984957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flipV="1">
            <a:off x="761945" y="6091089"/>
            <a:ext cx="393294" cy="9843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5692115" y="5404502"/>
            <a:ext cx="644668" cy="303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Shape 157"/>
          <p:cNvCxnSpPr>
            <a:stCxn id="102" idx="2"/>
            <a:endCxn id="65" idx="6"/>
          </p:cNvCxnSpPr>
          <p:nvPr/>
        </p:nvCxnSpPr>
        <p:spPr bwMode="auto">
          <a:xfrm rot="10800000" flipV="1">
            <a:off x="4365467" y="5020204"/>
            <a:ext cx="1321732" cy="9832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Curved Connector 160"/>
          <p:cNvCxnSpPr>
            <a:stCxn id="155" idx="2"/>
            <a:endCxn id="72" idx="6"/>
          </p:cNvCxnSpPr>
          <p:nvPr/>
        </p:nvCxnSpPr>
        <p:spPr bwMode="auto">
          <a:xfrm rot="10800000" flipV="1">
            <a:off x="4370387" y="5556061"/>
            <a:ext cx="1321729" cy="69809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hape 163"/>
          <p:cNvCxnSpPr>
            <a:stCxn id="102" idx="6"/>
            <a:endCxn id="131" idx="0"/>
          </p:cNvCxnSpPr>
          <p:nvPr/>
        </p:nvCxnSpPr>
        <p:spPr bwMode="auto">
          <a:xfrm>
            <a:off x="6331867" y="5020204"/>
            <a:ext cx="2003046" cy="718601"/>
          </a:xfrm>
          <a:prstGeom prst="curved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hape 165"/>
          <p:cNvCxnSpPr>
            <a:stCxn id="155" idx="6"/>
            <a:endCxn id="132" idx="0"/>
          </p:cNvCxnSpPr>
          <p:nvPr/>
        </p:nvCxnSpPr>
        <p:spPr bwMode="auto">
          <a:xfrm>
            <a:off x="6336783" y="5556062"/>
            <a:ext cx="2012882" cy="541615"/>
          </a:xfrm>
          <a:prstGeom prst="curved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7388942" y="6081251"/>
            <a:ext cx="609549" cy="9838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5429265" y="408529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netlist</a:t>
            </a:r>
            <a:endParaRPr lang="en-US" b="1" dirty="0"/>
          </a:p>
        </p:txBody>
      </p:sp>
      <p:sp>
        <p:nvSpPr>
          <p:cNvPr id="178" name="Lightning Bolt 177"/>
          <p:cNvSpPr/>
          <p:nvPr/>
        </p:nvSpPr>
        <p:spPr bwMode="auto">
          <a:xfrm rot="2745543">
            <a:off x="7719585" y="4676372"/>
            <a:ext cx="1247179" cy="342689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4" grpId="0"/>
      <p:bldP spid="5" grpId="0" animBg="1"/>
      <p:bldP spid="6" grpId="0" animBg="1"/>
      <p:bldP spid="11" grpId="0" animBg="1"/>
      <p:bldP spid="48" grpId="0" animBg="1"/>
      <p:bldP spid="49" grpId="0" animBg="1"/>
      <p:bldP spid="62" grpId="0"/>
      <p:bldP spid="63" grpId="0" animBg="1"/>
      <p:bldP spid="64" grpId="0" animBg="1"/>
      <p:bldP spid="65" grpId="0" animBg="1"/>
      <p:bldP spid="71" grpId="0" animBg="1"/>
      <p:bldP spid="72" grpId="0" animBg="1"/>
      <p:bldP spid="81" grpId="0" animBg="1"/>
      <p:bldP spid="82" grpId="0" animBg="1"/>
      <p:bldP spid="83" grpId="0" animBg="1"/>
      <p:bldP spid="89" grpId="0" animBg="1"/>
      <p:bldP spid="90" grpId="0" animBg="1"/>
      <p:bldP spid="100" grpId="0"/>
      <p:bldP spid="101" grpId="0"/>
      <p:bldP spid="102" grpId="0" animBg="1"/>
      <p:bldP spid="125" grpId="0" animBg="1"/>
      <p:bldP spid="126" grpId="0" animBg="1"/>
      <p:bldP spid="131" grpId="0" animBg="1"/>
      <p:bldP spid="132" grpId="0" animBg="1"/>
      <p:bldP spid="140" grpId="0" animBg="1"/>
      <p:bldP spid="141" grpId="0" animBg="1"/>
      <p:bldP spid="146" grpId="0" animBg="1"/>
      <p:bldP spid="147" grpId="0" animBg="1"/>
      <p:bldP spid="155" grpId="0" animBg="1"/>
      <p:bldP spid="175" grpId="0"/>
      <p:bldP spid="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/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 structured ASIC platform of given capacity</a:t>
            </a:r>
          </a:p>
          <a:p>
            <a:pPr lvl="1"/>
            <a:r>
              <a:rPr lang="en-US" dirty="0" smtClean="0"/>
              <a:t>A gate level design to map on platform</a:t>
            </a:r>
          </a:p>
          <a:p>
            <a:pPr lvl="1"/>
            <a:r>
              <a:rPr lang="en-US" dirty="0" smtClean="0"/>
              <a:t>Granularity of power shut-off possible</a:t>
            </a:r>
          </a:p>
          <a:p>
            <a:r>
              <a:rPr lang="en-US" dirty="0" smtClean="0"/>
              <a:t>Perform:</a:t>
            </a:r>
          </a:p>
          <a:p>
            <a:pPr lvl="1"/>
            <a:r>
              <a:rPr lang="en-US" dirty="0" smtClean="0"/>
              <a:t>Legal placement (site, clock, and physical constraints)</a:t>
            </a:r>
          </a:p>
          <a:p>
            <a:pPr lvl="1"/>
            <a:r>
              <a:rPr lang="en-US" dirty="0" smtClean="0"/>
              <a:t>While maximizing components that are power shut-off </a:t>
            </a:r>
          </a:p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Should work transparently with existing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88A-8F10-4F4A-898E-471F0CA8495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</a:p>
          <a:p>
            <a:r>
              <a:rPr lang="en-US" u="sng" dirty="0" smtClean="0"/>
              <a:t>Architecture and power model</a:t>
            </a:r>
          </a:p>
          <a:p>
            <a:r>
              <a:rPr lang="en-US" dirty="0" smtClean="0"/>
              <a:t>Placement flow for low power (PASAP)</a:t>
            </a:r>
          </a:p>
          <a:p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 bwMode="auto">
          <a:xfrm>
            <a:off x="835742" y="5289755"/>
            <a:ext cx="2674374" cy="1986116"/>
          </a:xfrm>
          <a:custGeom>
            <a:avLst/>
            <a:gdLst>
              <a:gd name="connsiteX0" fmla="*/ 68826 w 2674374"/>
              <a:gd name="connsiteY0" fmla="*/ 766916 h 1986116"/>
              <a:gd name="connsiteX1" fmla="*/ 68826 w 2674374"/>
              <a:gd name="connsiteY1" fmla="*/ 766916 h 1986116"/>
              <a:gd name="connsiteX2" fmla="*/ 127819 w 2674374"/>
              <a:gd name="connsiteY2" fmla="*/ 550606 h 1986116"/>
              <a:gd name="connsiteX3" fmla="*/ 147484 w 2674374"/>
              <a:gd name="connsiteY3" fmla="*/ 511277 h 1986116"/>
              <a:gd name="connsiteX4" fmla="*/ 176981 w 2674374"/>
              <a:gd name="connsiteY4" fmla="*/ 471948 h 1986116"/>
              <a:gd name="connsiteX5" fmla="*/ 206477 w 2674374"/>
              <a:gd name="connsiteY5" fmla="*/ 452284 h 1986116"/>
              <a:gd name="connsiteX6" fmla="*/ 275303 w 2674374"/>
              <a:gd name="connsiteY6" fmla="*/ 422787 h 1986116"/>
              <a:gd name="connsiteX7" fmla="*/ 403123 w 2674374"/>
              <a:gd name="connsiteY7" fmla="*/ 403122 h 1986116"/>
              <a:gd name="connsiteX8" fmla="*/ 688258 w 2674374"/>
              <a:gd name="connsiteY8" fmla="*/ 403122 h 1986116"/>
              <a:gd name="connsiteX9" fmla="*/ 727587 w 2674374"/>
              <a:gd name="connsiteY9" fmla="*/ 383458 h 1986116"/>
              <a:gd name="connsiteX10" fmla="*/ 776748 w 2674374"/>
              <a:gd name="connsiteY10" fmla="*/ 363793 h 1986116"/>
              <a:gd name="connsiteX11" fmla="*/ 816077 w 2674374"/>
              <a:gd name="connsiteY11" fmla="*/ 334297 h 1986116"/>
              <a:gd name="connsiteX12" fmla="*/ 904568 w 2674374"/>
              <a:gd name="connsiteY12" fmla="*/ 294968 h 1986116"/>
              <a:gd name="connsiteX13" fmla="*/ 983226 w 2674374"/>
              <a:gd name="connsiteY13" fmla="*/ 275303 h 1986116"/>
              <a:gd name="connsiteX14" fmla="*/ 1366684 w 2674374"/>
              <a:gd name="connsiteY14" fmla="*/ 255639 h 1986116"/>
              <a:gd name="connsiteX15" fmla="*/ 1415845 w 2674374"/>
              <a:gd name="connsiteY15" fmla="*/ 245806 h 1986116"/>
              <a:gd name="connsiteX16" fmla="*/ 1514168 w 2674374"/>
              <a:gd name="connsiteY16" fmla="*/ 196645 h 1986116"/>
              <a:gd name="connsiteX17" fmla="*/ 1602658 w 2674374"/>
              <a:gd name="connsiteY17" fmla="*/ 167148 h 1986116"/>
              <a:gd name="connsiteX18" fmla="*/ 1691148 w 2674374"/>
              <a:gd name="connsiteY18" fmla="*/ 137651 h 1986116"/>
              <a:gd name="connsiteX19" fmla="*/ 1750142 w 2674374"/>
              <a:gd name="connsiteY19" fmla="*/ 117987 h 1986116"/>
              <a:gd name="connsiteX20" fmla="*/ 1809135 w 2674374"/>
              <a:gd name="connsiteY20" fmla="*/ 98322 h 1986116"/>
              <a:gd name="connsiteX21" fmla="*/ 1858297 w 2674374"/>
              <a:gd name="connsiteY21" fmla="*/ 88490 h 1986116"/>
              <a:gd name="connsiteX22" fmla="*/ 1976284 w 2674374"/>
              <a:gd name="connsiteY22" fmla="*/ 49161 h 1986116"/>
              <a:gd name="connsiteX23" fmla="*/ 2064774 w 2674374"/>
              <a:gd name="connsiteY23" fmla="*/ 19664 h 1986116"/>
              <a:gd name="connsiteX24" fmla="*/ 2094271 w 2674374"/>
              <a:gd name="connsiteY24" fmla="*/ 9832 h 1986116"/>
              <a:gd name="connsiteX25" fmla="*/ 2172929 w 2674374"/>
              <a:gd name="connsiteY25" fmla="*/ 0 h 1986116"/>
              <a:gd name="connsiteX26" fmla="*/ 2320413 w 2674374"/>
              <a:gd name="connsiteY26" fmla="*/ 9832 h 1986116"/>
              <a:gd name="connsiteX27" fmla="*/ 2399071 w 2674374"/>
              <a:gd name="connsiteY27" fmla="*/ 29497 h 1986116"/>
              <a:gd name="connsiteX28" fmla="*/ 2428568 w 2674374"/>
              <a:gd name="connsiteY28" fmla="*/ 58993 h 1986116"/>
              <a:gd name="connsiteX29" fmla="*/ 2448232 w 2674374"/>
              <a:gd name="connsiteY29" fmla="*/ 88490 h 1986116"/>
              <a:gd name="connsiteX30" fmla="*/ 2467897 w 2674374"/>
              <a:gd name="connsiteY30" fmla="*/ 176980 h 1986116"/>
              <a:gd name="connsiteX31" fmla="*/ 2458064 w 2674374"/>
              <a:gd name="connsiteY31" fmla="*/ 334297 h 1986116"/>
              <a:gd name="connsiteX32" fmla="*/ 2438400 w 2674374"/>
              <a:gd name="connsiteY32" fmla="*/ 442451 h 1986116"/>
              <a:gd name="connsiteX33" fmla="*/ 2408903 w 2674374"/>
              <a:gd name="connsiteY33" fmla="*/ 521110 h 1986116"/>
              <a:gd name="connsiteX34" fmla="*/ 2389239 w 2674374"/>
              <a:gd name="connsiteY34" fmla="*/ 550606 h 1986116"/>
              <a:gd name="connsiteX35" fmla="*/ 2369574 w 2674374"/>
              <a:gd name="connsiteY35" fmla="*/ 599768 h 1986116"/>
              <a:gd name="connsiteX36" fmla="*/ 2359742 w 2674374"/>
              <a:gd name="connsiteY36" fmla="*/ 629264 h 1986116"/>
              <a:gd name="connsiteX37" fmla="*/ 2330245 w 2674374"/>
              <a:gd name="connsiteY37" fmla="*/ 678426 h 1986116"/>
              <a:gd name="connsiteX38" fmla="*/ 2310581 w 2674374"/>
              <a:gd name="connsiteY38" fmla="*/ 717755 h 1986116"/>
              <a:gd name="connsiteX39" fmla="*/ 2330245 w 2674374"/>
              <a:gd name="connsiteY39" fmla="*/ 776748 h 1986116"/>
              <a:gd name="connsiteX40" fmla="*/ 2369574 w 2674374"/>
              <a:gd name="connsiteY40" fmla="*/ 816077 h 1986116"/>
              <a:gd name="connsiteX41" fmla="*/ 2418735 w 2674374"/>
              <a:gd name="connsiteY41" fmla="*/ 894735 h 1986116"/>
              <a:gd name="connsiteX42" fmla="*/ 2438400 w 2674374"/>
              <a:gd name="connsiteY42" fmla="*/ 953729 h 1986116"/>
              <a:gd name="connsiteX43" fmla="*/ 2458064 w 2674374"/>
              <a:gd name="connsiteY43" fmla="*/ 1022555 h 1986116"/>
              <a:gd name="connsiteX44" fmla="*/ 2477729 w 2674374"/>
              <a:gd name="connsiteY44" fmla="*/ 1061884 h 1986116"/>
              <a:gd name="connsiteX45" fmla="*/ 2546555 w 2674374"/>
              <a:gd name="connsiteY45" fmla="*/ 1091380 h 1986116"/>
              <a:gd name="connsiteX46" fmla="*/ 2576052 w 2674374"/>
              <a:gd name="connsiteY46" fmla="*/ 1111045 h 1986116"/>
              <a:gd name="connsiteX47" fmla="*/ 2615381 w 2674374"/>
              <a:gd name="connsiteY47" fmla="*/ 1170039 h 1986116"/>
              <a:gd name="connsiteX48" fmla="*/ 2615381 w 2674374"/>
              <a:gd name="connsiteY48" fmla="*/ 1238864 h 1986116"/>
              <a:gd name="connsiteX49" fmla="*/ 2595716 w 2674374"/>
              <a:gd name="connsiteY49" fmla="*/ 1297858 h 1986116"/>
              <a:gd name="connsiteX50" fmla="*/ 2615381 w 2674374"/>
              <a:gd name="connsiteY50" fmla="*/ 1356851 h 1986116"/>
              <a:gd name="connsiteX51" fmla="*/ 2625213 w 2674374"/>
              <a:gd name="connsiteY51" fmla="*/ 1386348 h 1986116"/>
              <a:gd name="connsiteX52" fmla="*/ 2654710 w 2674374"/>
              <a:gd name="connsiteY52" fmla="*/ 1484671 h 1986116"/>
              <a:gd name="connsiteX53" fmla="*/ 2664542 w 2674374"/>
              <a:gd name="connsiteY53" fmla="*/ 1514168 h 1986116"/>
              <a:gd name="connsiteX54" fmla="*/ 2674374 w 2674374"/>
              <a:gd name="connsiteY54" fmla="*/ 1543664 h 1986116"/>
              <a:gd name="connsiteX55" fmla="*/ 2654710 w 2674374"/>
              <a:gd name="connsiteY55" fmla="*/ 1661651 h 1986116"/>
              <a:gd name="connsiteX56" fmla="*/ 2625213 w 2674374"/>
              <a:gd name="connsiteY56" fmla="*/ 1740310 h 1986116"/>
              <a:gd name="connsiteX57" fmla="*/ 2585884 w 2674374"/>
              <a:gd name="connsiteY57" fmla="*/ 1809135 h 1986116"/>
              <a:gd name="connsiteX58" fmla="*/ 2487561 w 2674374"/>
              <a:gd name="connsiteY58" fmla="*/ 1858297 h 1986116"/>
              <a:gd name="connsiteX59" fmla="*/ 2349910 w 2674374"/>
              <a:gd name="connsiteY59" fmla="*/ 1877961 h 1986116"/>
              <a:gd name="connsiteX60" fmla="*/ 2271252 w 2674374"/>
              <a:gd name="connsiteY60" fmla="*/ 1887793 h 1986116"/>
              <a:gd name="connsiteX61" fmla="*/ 2045110 w 2674374"/>
              <a:gd name="connsiteY61" fmla="*/ 1917290 h 1986116"/>
              <a:gd name="connsiteX62" fmla="*/ 2005781 w 2674374"/>
              <a:gd name="connsiteY62" fmla="*/ 1927122 h 1986116"/>
              <a:gd name="connsiteX63" fmla="*/ 1976284 w 2674374"/>
              <a:gd name="connsiteY63" fmla="*/ 1936955 h 1986116"/>
              <a:gd name="connsiteX64" fmla="*/ 1789471 w 2674374"/>
              <a:gd name="connsiteY64" fmla="*/ 1966451 h 1986116"/>
              <a:gd name="connsiteX65" fmla="*/ 1612490 w 2674374"/>
              <a:gd name="connsiteY65" fmla="*/ 1986116 h 1986116"/>
              <a:gd name="connsiteX66" fmla="*/ 1465006 w 2674374"/>
              <a:gd name="connsiteY66" fmla="*/ 1976284 h 1986116"/>
              <a:gd name="connsiteX67" fmla="*/ 1258529 w 2674374"/>
              <a:gd name="connsiteY67" fmla="*/ 1956619 h 1986116"/>
              <a:gd name="connsiteX68" fmla="*/ 1209368 w 2674374"/>
              <a:gd name="connsiteY68" fmla="*/ 1946787 h 1986116"/>
              <a:gd name="connsiteX69" fmla="*/ 1101213 w 2674374"/>
              <a:gd name="connsiteY69" fmla="*/ 1917290 h 1986116"/>
              <a:gd name="connsiteX70" fmla="*/ 845574 w 2674374"/>
              <a:gd name="connsiteY70" fmla="*/ 1887793 h 1986116"/>
              <a:gd name="connsiteX71" fmla="*/ 412955 w 2674374"/>
              <a:gd name="connsiteY71" fmla="*/ 1877961 h 1986116"/>
              <a:gd name="connsiteX72" fmla="*/ 353961 w 2674374"/>
              <a:gd name="connsiteY72" fmla="*/ 1858297 h 1986116"/>
              <a:gd name="connsiteX73" fmla="*/ 314632 w 2674374"/>
              <a:gd name="connsiteY73" fmla="*/ 1838632 h 1986116"/>
              <a:gd name="connsiteX74" fmla="*/ 245806 w 2674374"/>
              <a:gd name="connsiteY74" fmla="*/ 1799303 h 1986116"/>
              <a:gd name="connsiteX75" fmla="*/ 216310 w 2674374"/>
              <a:gd name="connsiteY75" fmla="*/ 1789471 h 1986116"/>
              <a:gd name="connsiteX76" fmla="*/ 157316 w 2674374"/>
              <a:gd name="connsiteY76" fmla="*/ 1750142 h 1986116"/>
              <a:gd name="connsiteX77" fmla="*/ 117987 w 2674374"/>
              <a:gd name="connsiteY77" fmla="*/ 1730477 h 1986116"/>
              <a:gd name="connsiteX78" fmla="*/ 49161 w 2674374"/>
              <a:gd name="connsiteY78" fmla="*/ 1671484 h 1986116"/>
              <a:gd name="connsiteX79" fmla="*/ 19664 w 2674374"/>
              <a:gd name="connsiteY79" fmla="*/ 1573161 h 1986116"/>
              <a:gd name="connsiteX80" fmla="*/ 0 w 2674374"/>
              <a:gd name="connsiteY80" fmla="*/ 1327355 h 1986116"/>
              <a:gd name="connsiteX81" fmla="*/ 9832 w 2674374"/>
              <a:gd name="connsiteY81" fmla="*/ 1170039 h 1986116"/>
              <a:gd name="connsiteX82" fmla="*/ 19664 w 2674374"/>
              <a:gd name="connsiteY82" fmla="*/ 1120877 h 1986116"/>
              <a:gd name="connsiteX83" fmla="*/ 39329 w 2674374"/>
              <a:gd name="connsiteY83" fmla="*/ 1012722 h 1986116"/>
              <a:gd name="connsiteX84" fmla="*/ 58993 w 2674374"/>
              <a:gd name="connsiteY84" fmla="*/ 943897 h 1986116"/>
              <a:gd name="connsiteX85" fmla="*/ 68826 w 2674374"/>
              <a:gd name="connsiteY85" fmla="*/ 904568 h 1986116"/>
              <a:gd name="connsiteX86" fmla="*/ 98323 w 2674374"/>
              <a:gd name="connsiteY86" fmla="*/ 825910 h 1986116"/>
              <a:gd name="connsiteX87" fmla="*/ 78658 w 2674374"/>
              <a:gd name="connsiteY87" fmla="*/ 727587 h 1986116"/>
              <a:gd name="connsiteX88" fmla="*/ 68826 w 2674374"/>
              <a:gd name="connsiteY88" fmla="*/ 766916 h 19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74374" h="1986116">
                <a:moveTo>
                  <a:pt x="68826" y="766916"/>
                </a:moveTo>
                <a:lnTo>
                  <a:pt x="68826" y="766916"/>
                </a:lnTo>
                <a:cubicBezTo>
                  <a:pt x="88490" y="694813"/>
                  <a:pt x="105840" y="622038"/>
                  <a:pt x="127819" y="550606"/>
                </a:cubicBezTo>
                <a:cubicBezTo>
                  <a:pt x="132129" y="536597"/>
                  <a:pt x="139716" y="523706"/>
                  <a:pt x="147484" y="511277"/>
                </a:cubicBezTo>
                <a:cubicBezTo>
                  <a:pt x="156169" y="497381"/>
                  <a:pt x="165394" y="483535"/>
                  <a:pt x="176981" y="471948"/>
                </a:cubicBezTo>
                <a:cubicBezTo>
                  <a:pt x="185337" y="463592"/>
                  <a:pt x="196217" y="458147"/>
                  <a:pt x="206477" y="452284"/>
                </a:cubicBezTo>
                <a:cubicBezTo>
                  <a:pt x="228366" y="439776"/>
                  <a:pt x="250788" y="428916"/>
                  <a:pt x="275303" y="422787"/>
                </a:cubicBezTo>
                <a:cubicBezTo>
                  <a:pt x="320344" y="411527"/>
                  <a:pt x="355365" y="409092"/>
                  <a:pt x="403123" y="403122"/>
                </a:cubicBezTo>
                <a:cubicBezTo>
                  <a:pt x="523772" y="418204"/>
                  <a:pt x="524180" y="422812"/>
                  <a:pt x="688258" y="403122"/>
                </a:cubicBezTo>
                <a:cubicBezTo>
                  <a:pt x="702811" y="401376"/>
                  <a:pt x="714193" y="389411"/>
                  <a:pt x="727587" y="383458"/>
                </a:cubicBezTo>
                <a:cubicBezTo>
                  <a:pt x="743715" y="376290"/>
                  <a:pt x="761320" y="372364"/>
                  <a:pt x="776748" y="363793"/>
                </a:cubicBezTo>
                <a:cubicBezTo>
                  <a:pt x="791073" y="355835"/>
                  <a:pt x="802181" y="342982"/>
                  <a:pt x="816077" y="334297"/>
                </a:cubicBezTo>
                <a:cubicBezTo>
                  <a:pt x="834321" y="322895"/>
                  <a:pt x="886197" y="300621"/>
                  <a:pt x="904568" y="294968"/>
                </a:cubicBezTo>
                <a:cubicBezTo>
                  <a:pt x="930399" y="287020"/>
                  <a:pt x="956725" y="280603"/>
                  <a:pt x="983226" y="275303"/>
                </a:cubicBezTo>
                <a:cubicBezTo>
                  <a:pt x="1097441" y="252460"/>
                  <a:pt x="1293691" y="257920"/>
                  <a:pt x="1366684" y="255639"/>
                </a:cubicBezTo>
                <a:cubicBezTo>
                  <a:pt x="1383071" y="252361"/>
                  <a:pt x="1400329" y="252013"/>
                  <a:pt x="1415845" y="245806"/>
                </a:cubicBezTo>
                <a:cubicBezTo>
                  <a:pt x="1449867" y="232197"/>
                  <a:pt x="1478619" y="205532"/>
                  <a:pt x="1514168" y="196645"/>
                </a:cubicBezTo>
                <a:cubicBezTo>
                  <a:pt x="1585743" y="178752"/>
                  <a:pt x="1521198" y="196770"/>
                  <a:pt x="1602658" y="167148"/>
                </a:cubicBezTo>
                <a:cubicBezTo>
                  <a:pt x="1631878" y="156522"/>
                  <a:pt x="1661651" y="147483"/>
                  <a:pt x="1691148" y="137651"/>
                </a:cubicBezTo>
                <a:lnTo>
                  <a:pt x="1750142" y="117987"/>
                </a:lnTo>
                <a:cubicBezTo>
                  <a:pt x="1769806" y="111432"/>
                  <a:pt x="1788809" y="102387"/>
                  <a:pt x="1809135" y="98322"/>
                </a:cubicBezTo>
                <a:lnTo>
                  <a:pt x="1858297" y="88490"/>
                </a:lnTo>
                <a:cubicBezTo>
                  <a:pt x="1946981" y="44149"/>
                  <a:pt x="1836973" y="95597"/>
                  <a:pt x="1976284" y="49161"/>
                </a:cubicBezTo>
                <a:lnTo>
                  <a:pt x="2064774" y="19664"/>
                </a:lnTo>
                <a:cubicBezTo>
                  <a:pt x="2074606" y="16387"/>
                  <a:pt x="2083987" y="11117"/>
                  <a:pt x="2094271" y="9832"/>
                </a:cubicBezTo>
                <a:lnTo>
                  <a:pt x="2172929" y="0"/>
                </a:lnTo>
                <a:cubicBezTo>
                  <a:pt x="2222090" y="3277"/>
                  <a:pt x="2271556" y="3459"/>
                  <a:pt x="2320413" y="9832"/>
                </a:cubicBezTo>
                <a:cubicBezTo>
                  <a:pt x="2347212" y="13328"/>
                  <a:pt x="2374467" y="18314"/>
                  <a:pt x="2399071" y="29497"/>
                </a:cubicBezTo>
                <a:cubicBezTo>
                  <a:pt x="2411729" y="35251"/>
                  <a:pt x="2419666" y="48311"/>
                  <a:pt x="2428568" y="58993"/>
                </a:cubicBezTo>
                <a:cubicBezTo>
                  <a:pt x="2436133" y="68071"/>
                  <a:pt x="2442947" y="77921"/>
                  <a:pt x="2448232" y="88490"/>
                </a:cubicBezTo>
                <a:cubicBezTo>
                  <a:pt x="2460333" y="112693"/>
                  <a:pt x="2464121" y="154325"/>
                  <a:pt x="2467897" y="176980"/>
                </a:cubicBezTo>
                <a:cubicBezTo>
                  <a:pt x="2464619" y="229419"/>
                  <a:pt x="2462821" y="281971"/>
                  <a:pt x="2458064" y="334297"/>
                </a:cubicBezTo>
                <a:cubicBezTo>
                  <a:pt x="2456812" y="348072"/>
                  <a:pt x="2442646" y="425465"/>
                  <a:pt x="2438400" y="442451"/>
                </a:cubicBezTo>
                <a:cubicBezTo>
                  <a:pt x="2434145" y="459473"/>
                  <a:pt x="2413416" y="512084"/>
                  <a:pt x="2408903" y="521110"/>
                </a:cubicBezTo>
                <a:cubicBezTo>
                  <a:pt x="2403618" y="531679"/>
                  <a:pt x="2394524" y="540037"/>
                  <a:pt x="2389239" y="550606"/>
                </a:cubicBezTo>
                <a:cubicBezTo>
                  <a:pt x="2381346" y="566392"/>
                  <a:pt x="2375771" y="583242"/>
                  <a:pt x="2369574" y="599768"/>
                </a:cubicBezTo>
                <a:cubicBezTo>
                  <a:pt x="2365935" y="609472"/>
                  <a:pt x="2364377" y="619994"/>
                  <a:pt x="2359742" y="629264"/>
                </a:cubicBezTo>
                <a:cubicBezTo>
                  <a:pt x="2351195" y="646357"/>
                  <a:pt x="2339526" y="661720"/>
                  <a:pt x="2330245" y="678426"/>
                </a:cubicBezTo>
                <a:cubicBezTo>
                  <a:pt x="2323127" y="691239"/>
                  <a:pt x="2317136" y="704645"/>
                  <a:pt x="2310581" y="717755"/>
                </a:cubicBezTo>
                <a:cubicBezTo>
                  <a:pt x="2317136" y="737419"/>
                  <a:pt x="2319581" y="758974"/>
                  <a:pt x="2330245" y="776748"/>
                </a:cubicBezTo>
                <a:cubicBezTo>
                  <a:pt x="2339784" y="792646"/>
                  <a:pt x="2357508" y="802001"/>
                  <a:pt x="2369574" y="816077"/>
                </a:cubicBezTo>
                <a:cubicBezTo>
                  <a:pt x="2378724" y="826752"/>
                  <a:pt x="2417307" y="891594"/>
                  <a:pt x="2418735" y="894735"/>
                </a:cubicBezTo>
                <a:cubicBezTo>
                  <a:pt x="2427312" y="913605"/>
                  <a:pt x="2433373" y="933619"/>
                  <a:pt x="2438400" y="953729"/>
                </a:cubicBezTo>
                <a:cubicBezTo>
                  <a:pt x="2443389" y="973684"/>
                  <a:pt x="2449602" y="1002809"/>
                  <a:pt x="2458064" y="1022555"/>
                </a:cubicBezTo>
                <a:cubicBezTo>
                  <a:pt x="2463838" y="1036027"/>
                  <a:pt x="2467365" y="1051520"/>
                  <a:pt x="2477729" y="1061884"/>
                </a:cubicBezTo>
                <a:cubicBezTo>
                  <a:pt x="2489879" y="1074034"/>
                  <a:pt x="2528927" y="1085504"/>
                  <a:pt x="2546555" y="1091380"/>
                </a:cubicBezTo>
                <a:cubicBezTo>
                  <a:pt x="2556387" y="1097935"/>
                  <a:pt x="2568270" y="1102152"/>
                  <a:pt x="2576052" y="1111045"/>
                </a:cubicBezTo>
                <a:cubicBezTo>
                  <a:pt x="2591615" y="1128831"/>
                  <a:pt x="2615381" y="1170039"/>
                  <a:pt x="2615381" y="1170039"/>
                </a:cubicBezTo>
                <a:cubicBezTo>
                  <a:pt x="2628489" y="1209364"/>
                  <a:pt x="2629026" y="1193380"/>
                  <a:pt x="2615381" y="1238864"/>
                </a:cubicBezTo>
                <a:cubicBezTo>
                  <a:pt x="2609425" y="1258718"/>
                  <a:pt x="2595716" y="1297858"/>
                  <a:pt x="2595716" y="1297858"/>
                </a:cubicBezTo>
                <a:lnTo>
                  <a:pt x="2615381" y="1356851"/>
                </a:lnTo>
                <a:cubicBezTo>
                  <a:pt x="2618658" y="1366683"/>
                  <a:pt x="2622699" y="1376293"/>
                  <a:pt x="2625213" y="1386348"/>
                </a:cubicBezTo>
                <a:cubicBezTo>
                  <a:pt x="2640073" y="1445790"/>
                  <a:pt x="2630770" y="1412852"/>
                  <a:pt x="2654710" y="1484671"/>
                </a:cubicBezTo>
                <a:lnTo>
                  <a:pt x="2664542" y="1514168"/>
                </a:lnTo>
                <a:lnTo>
                  <a:pt x="2674374" y="1543664"/>
                </a:lnTo>
                <a:cubicBezTo>
                  <a:pt x="2668825" y="1582507"/>
                  <a:pt x="2664294" y="1623316"/>
                  <a:pt x="2654710" y="1661651"/>
                </a:cubicBezTo>
                <a:cubicBezTo>
                  <a:pt x="2650079" y="1680176"/>
                  <a:pt x="2630363" y="1728722"/>
                  <a:pt x="2625213" y="1740310"/>
                </a:cubicBezTo>
                <a:cubicBezTo>
                  <a:pt x="2619045" y="1754189"/>
                  <a:pt x="2598537" y="1796482"/>
                  <a:pt x="2585884" y="1809135"/>
                </a:cubicBezTo>
                <a:cubicBezTo>
                  <a:pt x="2550939" y="1844080"/>
                  <a:pt x="2535580" y="1842291"/>
                  <a:pt x="2487561" y="1858297"/>
                </a:cubicBezTo>
                <a:cubicBezTo>
                  <a:pt x="2421590" y="1880287"/>
                  <a:pt x="2475831" y="1864706"/>
                  <a:pt x="2349910" y="1877961"/>
                </a:cubicBezTo>
                <a:cubicBezTo>
                  <a:pt x="2323632" y="1880727"/>
                  <a:pt x="2297530" y="1885027"/>
                  <a:pt x="2271252" y="1887793"/>
                </a:cubicBezTo>
                <a:cubicBezTo>
                  <a:pt x="2189075" y="1896443"/>
                  <a:pt x="2126458" y="1896953"/>
                  <a:pt x="2045110" y="1917290"/>
                </a:cubicBezTo>
                <a:cubicBezTo>
                  <a:pt x="2032000" y="1920567"/>
                  <a:pt x="2018774" y="1923410"/>
                  <a:pt x="2005781" y="1927122"/>
                </a:cubicBezTo>
                <a:cubicBezTo>
                  <a:pt x="1995816" y="1929969"/>
                  <a:pt x="1986339" y="1934441"/>
                  <a:pt x="1976284" y="1936955"/>
                </a:cubicBezTo>
                <a:cubicBezTo>
                  <a:pt x="1928444" y="1948915"/>
                  <a:pt x="1813947" y="1963731"/>
                  <a:pt x="1789471" y="1966451"/>
                </a:cubicBezTo>
                <a:lnTo>
                  <a:pt x="1612490" y="1986116"/>
                </a:lnTo>
                <a:lnTo>
                  <a:pt x="1465006" y="1976284"/>
                </a:lnTo>
                <a:cubicBezTo>
                  <a:pt x="1396108" y="1970542"/>
                  <a:pt x="1258529" y="1956619"/>
                  <a:pt x="1258529" y="1956619"/>
                </a:cubicBezTo>
                <a:cubicBezTo>
                  <a:pt x="1242142" y="1953342"/>
                  <a:pt x="1225491" y="1951184"/>
                  <a:pt x="1209368" y="1946787"/>
                </a:cubicBezTo>
                <a:cubicBezTo>
                  <a:pt x="1137512" y="1927190"/>
                  <a:pt x="1168288" y="1926872"/>
                  <a:pt x="1101213" y="1917290"/>
                </a:cubicBezTo>
                <a:cubicBezTo>
                  <a:pt x="1087359" y="1915311"/>
                  <a:pt x="886695" y="1889316"/>
                  <a:pt x="845574" y="1887793"/>
                </a:cubicBezTo>
                <a:cubicBezTo>
                  <a:pt x="701429" y="1882454"/>
                  <a:pt x="557161" y="1881238"/>
                  <a:pt x="412955" y="1877961"/>
                </a:cubicBezTo>
                <a:cubicBezTo>
                  <a:pt x="393290" y="1871406"/>
                  <a:pt x="372501" y="1867567"/>
                  <a:pt x="353961" y="1858297"/>
                </a:cubicBezTo>
                <a:cubicBezTo>
                  <a:pt x="340851" y="1851742"/>
                  <a:pt x="327358" y="1845904"/>
                  <a:pt x="314632" y="1838632"/>
                </a:cubicBezTo>
                <a:cubicBezTo>
                  <a:pt x="265266" y="1810423"/>
                  <a:pt x="305223" y="1824768"/>
                  <a:pt x="245806" y="1799303"/>
                </a:cubicBezTo>
                <a:cubicBezTo>
                  <a:pt x="236280" y="1795220"/>
                  <a:pt x="226142" y="1792748"/>
                  <a:pt x="216310" y="1789471"/>
                </a:cubicBezTo>
                <a:cubicBezTo>
                  <a:pt x="196645" y="1776361"/>
                  <a:pt x="178455" y="1760712"/>
                  <a:pt x="157316" y="1750142"/>
                </a:cubicBezTo>
                <a:cubicBezTo>
                  <a:pt x="144206" y="1743587"/>
                  <a:pt x="130416" y="1738245"/>
                  <a:pt x="117987" y="1730477"/>
                </a:cubicBezTo>
                <a:cubicBezTo>
                  <a:pt x="84353" y="1709456"/>
                  <a:pt x="75974" y="1698296"/>
                  <a:pt x="49161" y="1671484"/>
                </a:cubicBezTo>
                <a:cubicBezTo>
                  <a:pt x="25262" y="1623686"/>
                  <a:pt x="25540" y="1633879"/>
                  <a:pt x="19664" y="1573161"/>
                </a:cubicBezTo>
                <a:cubicBezTo>
                  <a:pt x="11746" y="1491346"/>
                  <a:pt x="0" y="1327355"/>
                  <a:pt x="0" y="1327355"/>
                </a:cubicBezTo>
                <a:cubicBezTo>
                  <a:pt x="3277" y="1274916"/>
                  <a:pt x="4851" y="1222343"/>
                  <a:pt x="9832" y="1170039"/>
                </a:cubicBezTo>
                <a:cubicBezTo>
                  <a:pt x="11416" y="1153402"/>
                  <a:pt x="16674" y="1137319"/>
                  <a:pt x="19664" y="1120877"/>
                </a:cubicBezTo>
                <a:cubicBezTo>
                  <a:pt x="30333" y="1062201"/>
                  <a:pt x="27190" y="1067348"/>
                  <a:pt x="39329" y="1012722"/>
                </a:cubicBezTo>
                <a:cubicBezTo>
                  <a:pt x="54694" y="943579"/>
                  <a:pt x="42572" y="1001367"/>
                  <a:pt x="58993" y="943897"/>
                </a:cubicBezTo>
                <a:cubicBezTo>
                  <a:pt x="62705" y="930904"/>
                  <a:pt x="64081" y="917221"/>
                  <a:pt x="68826" y="904568"/>
                </a:cubicBezTo>
                <a:cubicBezTo>
                  <a:pt x="107388" y="801737"/>
                  <a:pt x="73083" y="926862"/>
                  <a:pt x="98323" y="825910"/>
                </a:cubicBezTo>
                <a:cubicBezTo>
                  <a:pt x="97491" y="820084"/>
                  <a:pt x="91138" y="746307"/>
                  <a:pt x="78658" y="727587"/>
                </a:cubicBezTo>
                <a:cubicBezTo>
                  <a:pt x="76840" y="724860"/>
                  <a:pt x="70465" y="760361"/>
                  <a:pt x="68826" y="766916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Structured ASIC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656" y="1037320"/>
            <a:ext cx="4419600" cy="381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256" y="11897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8256" y="24089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256" y="36281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956" y="11897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16956" y="24089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6956" y="36281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656" y="11897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5656" y="24089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5656" y="36281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4356" y="11897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4356" y="24089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74356" y="3628120"/>
            <a:ext cx="8763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60256" y="1799320"/>
            <a:ext cx="38100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78346" y="1875520"/>
            <a:ext cx="152400" cy="1905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7456" y="1875520"/>
            <a:ext cx="152400" cy="1905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6056" y="1875520"/>
            <a:ext cx="152400" cy="1905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4656" y="1875520"/>
            <a:ext cx="152400" cy="1905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3456" y="1875520"/>
            <a:ext cx="152400" cy="1905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32056" y="1875520"/>
            <a:ext cx="152400" cy="1905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60656" y="1875520"/>
            <a:ext cx="152400" cy="1905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689256" y="1875520"/>
            <a:ext cx="152400" cy="1905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34786" y="1875520"/>
            <a:ext cx="6858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1456" y="1875520"/>
            <a:ext cx="685800" cy="1905000"/>
          </a:xfrm>
          <a:prstGeom prst="rect">
            <a:avLst/>
          </a:prstGeom>
          <a:solidFill>
            <a:srgbClr val="E5EB0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03255" y="4161520"/>
            <a:ext cx="241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FLOPS (DFF)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LOGIC CELLS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BLOCK RAM</a:t>
            </a:r>
          </a:p>
          <a:p>
            <a:r>
              <a:rPr lang="en-US" sz="2400" b="1" dirty="0" smtClean="0">
                <a:solidFill>
                  <a:srgbClr val="E5EB03"/>
                </a:solidFill>
              </a:rPr>
              <a:t>REGISTERS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50656" y="1189720"/>
            <a:ext cx="4419600" cy="609600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3736256" y="2332720"/>
            <a:ext cx="1600200" cy="1447800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1140542" y="5771536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09252" y="5776452"/>
            <a:ext cx="176980" cy="1769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41522" y="5447072"/>
            <a:ext cx="265470" cy="589935"/>
          </a:xfrm>
          <a:prstGeom prst="rect">
            <a:avLst/>
          </a:prstGeom>
          <a:solidFill>
            <a:srgbClr val="E5EB0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15498" y="5884605"/>
            <a:ext cx="265470" cy="58993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79871" y="6331975"/>
            <a:ext cx="176980" cy="1769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48465" y="6253317"/>
            <a:ext cx="176980" cy="1769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89355" y="5619136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69923" y="6199240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46438" y="6228736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381433" y="6681020"/>
            <a:ext cx="176980" cy="1769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932039" y="6681020"/>
            <a:ext cx="176980" cy="1769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615381" y="6681020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097162" y="6489291"/>
            <a:ext cx="176980" cy="1769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85999" y="6563032"/>
            <a:ext cx="265470" cy="589935"/>
          </a:xfrm>
          <a:prstGeom prst="rect">
            <a:avLst/>
          </a:prstGeom>
          <a:solidFill>
            <a:srgbClr val="E5EB0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1" name="Straight Connector 50"/>
          <p:cNvCxnSpPr>
            <a:stCxn id="33" idx="3"/>
            <a:endCxn id="42" idx="0"/>
          </p:cNvCxnSpPr>
          <p:nvPr/>
        </p:nvCxnSpPr>
        <p:spPr bwMode="auto">
          <a:xfrm>
            <a:off x="1317522" y="5860026"/>
            <a:ext cx="240891" cy="339214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>
            <a:stCxn id="41" idx="3"/>
            <a:endCxn id="36" idx="1"/>
          </p:cNvCxnSpPr>
          <p:nvPr/>
        </p:nvCxnSpPr>
        <p:spPr bwMode="auto">
          <a:xfrm>
            <a:off x="2266335" y="5707626"/>
            <a:ext cx="575187" cy="34414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>
            <a:stCxn id="36" idx="2"/>
            <a:endCxn id="38" idx="3"/>
          </p:cNvCxnSpPr>
          <p:nvPr/>
        </p:nvCxnSpPr>
        <p:spPr bwMode="auto">
          <a:xfrm rot="5400000">
            <a:off x="2706330" y="5911646"/>
            <a:ext cx="142566" cy="393289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>
            <a:stCxn id="38" idx="2"/>
            <a:endCxn id="40" idx="3"/>
          </p:cNvCxnSpPr>
          <p:nvPr/>
        </p:nvCxnSpPr>
        <p:spPr bwMode="auto">
          <a:xfrm rot="5400000" flipH="1">
            <a:off x="2170472" y="6196780"/>
            <a:ext cx="132733" cy="422788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Connector 58"/>
          <p:cNvCxnSpPr>
            <a:stCxn id="46" idx="3"/>
            <a:endCxn id="49" idx="1"/>
          </p:cNvCxnSpPr>
          <p:nvPr/>
        </p:nvCxnSpPr>
        <p:spPr bwMode="auto">
          <a:xfrm>
            <a:off x="2109019" y="6769510"/>
            <a:ext cx="176980" cy="8849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Connector 60"/>
          <p:cNvCxnSpPr>
            <a:stCxn id="45" idx="2"/>
            <a:endCxn id="49" idx="2"/>
          </p:cNvCxnSpPr>
          <p:nvPr/>
        </p:nvCxnSpPr>
        <p:spPr bwMode="auto">
          <a:xfrm rot="16200000" flipH="1">
            <a:off x="1796845" y="6531077"/>
            <a:ext cx="294967" cy="948811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Connector 62"/>
          <p:cNvCxnSpPr>
            <a:stCxn id="48" idx="1"/>
            <a:endCxn id="47" idx="3"/>
          </p:cNvCxnSpPr>
          <p:nvPr/>
        </p:nvCxnSpPr>
        <p:spPr bwMode="auto">
          <a:xfrm rot="10800000" flipV="1">
            <a:off x="2792362" y="6577780"/>
            <a:ext cx="304801" cy="191729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Connector 64"/>
          <p:cNvCxnSpPr>
            <a:stCxn id="39" idx="3"/>
            <a:endCxn id="42" idx="1"/>
          </p:cNvCxnSpPr>
          <p:nvPr/>
        </p:nvCxnSpPr>
        <p:spPr bwMode="auto">
          <a:xfrm flipV="1">
            <a:off x="1356851" y="6287730"/>
            <a:ext cx="113072" cy="132735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stCxn id="42" idx="2"/>
            <a:endCxn id="45" idx="0"/>
          </p:cNvCxnSpPr>
          <p:nvPr/>
        </p:nvCxnSpPr>
        <p:spPr bwMode="auto">
          <a:xfrm rot="5400000">
            <a:off x="1361768" y="6484375"/>
            <a:ext cx="304800" cy="8849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Connector 68"/>
          <p:cNvCxnSpPr>
            <a:stCxn id="34" idx="3"/>
            <a:endCxn id="41" idx="1"/>
          </p:cNvCxnSpPr>
          <p:nvPr/>
        </p:nvCxnSpPr>
        <p:spPr bwMode="auto">
          <a:xfrm flipV="1">
            <a:off x="1686232" y="5707626"/>
            <a:ext cx="403123" cy="157316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Connector 70"/>
          <p:cNvCxnSpPr>
            <a:stCxn id="40" idx="0"/>
            <a:endCxn id="34" idx="2"/>
          </p:cNvCxnSpPr>
          <p:nvPr/>
        </p:nvCxnSpPr>
        <p:spPr bwMode="auto">
          <a:xfrm rot="16200000" flipV="1">
            <a:off x="1617407" y="5933768"/>
            <a:ext cx="299885" cy="339213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1691" y="600258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netlist</a:t>
            </a:r>
            <a:endParaRPr lang="en-US" b="1" dirty="0"/>
          </a:p>
        </p:txBody>
      </p:sp>
      <p:cxnSp>
        <p:nvCxnSpPr>
          <p:cNvPr id="74" name="Straight Arrow Connector 73"/>
          <p:cNvCxnSpPr>
            <a:stCxn id="43" idx="1"/>
            <a:endCxn id="49" idx="0"/>
          </p:cNvCxnSpPr>
          <p:nvPr/>
        </p:nvCxnSpPr>
        <p:spPr bwMode="auto">
          <a:xfrm rot="10800000" flipV="1">
            <a:off x="2418734" y="6317226"/>
            <a:ext cx="427704" cy="24580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Striped Right Arrow 74"/>
          <p:cNvSpPr/>
          <p:nvPr/>
        </p:nvSpPr>
        <p:spPr bwMode="auto">
          <a:xfrm rot="16200000">
            <a:off x="2428568" y="4650659"/>
            <a:ext cx="462116" cy="796412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Presentation1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501</TotalTime>
  <Words>1291</Words>
  <Application>Microsoft Office PowerPoint</Application>
  <PresentationFormat>On-screen Show (4:3)</PresentationFormat>
  <Paragraphs>345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Presentation1</vt:lpstr>
      <vt:lpstr>Image</vt:lpstr>
      <vt:lpstr>PASAP: Power Aware Structured ASIC Placement Flow</vt:lpstr>
      <vt:lpstr>Outline</vt:lpstr>
      <vt:lpstr>Introduction – Structured ASICs</vt:lpstr>
      <vt:lpstr>Introduction – Structured ASICs</vt:lpstr>
      <vt:lpstr>Structured ASICs – Rough usage model</vt:lpstr>
      <vt:lpstr>Motivation – How to save more power?</vt:lpstr>
      <vt:lpstr>Key Idea / Problem Formulation</vt:lpstr>
      <vt:lpstr>Outline</vt:lpstr>
      <vt:lpstr>Architecture of a Structured ASIC</vt:lpstr>
      <vt:lpstr>Placement constraints</vt:lpstr>
      <vt:lpstr>Clock Distribution Model (platform level)</vt:lpstr>
      <vt:lpstr>Clock Distribution Model (tile level)</vt:lpstr>
      <vt:lpstr>Clock shutdown model</vt:lpstr>
      <vt:lpstr>Leakage reduction model</vt:lpstr>
      <vt:lpstr>Outline</vt:lpstr>
      <vt:lpstr>Power Aware Placement Flow</vt:lpstr>
      <vt:lpstr>Pre-emptive Blockage Insertion</vt:lpstr>
      <vt:lpstr>Spine and Tile Reduction</vt:lpstr>
      <vt:lpstr>Spine Reduction (network flow)</vt:lpstr>
      <vt:lpstr>Power Aware Placement Flow</vt:lpstr>
      <vt:lpstr>Column Minimization</vt:lpstr>
      <vt:lpstr>Power Aware Placement Flow</vt:lpstr>
      <vt:lpstr>Column Minimization</vt:lpstr>
      <vt:lpstr>Outline</vt:lpstr>
      <vt:lpstr>Benchmarks</vt:lpstr>
      <vt:lpstr>Results (Clock Power)</vt:lpstr>
      <vt:lpstr>Results (Leakage Power)</vt:lpstr>
      <vt:lpstr>Results (Components count)</vt:lpstr>
      <vt:lpstr>Conclusions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PASAP:  Power Aware Structured ASIC Placement</dc:title>
  <dc:creator>IBM_USER</dc:creator>
  <cp:lastModifiedBy>Ashutosh Chakraborty</cp:lastModifiedBy>
  <cp:revision>166</cp:revision>
  <dcterms:created xsi:type="dcterms:W3CDTF">2010-08-19T01:17:14Z</dcterms:created>
  <dcterms:modified xsi:type="dcterms:W3CDTF">2010-09-18T16:49:42Z</dcterms:modified>
</cp:coreProperties>
</file>