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7" r:id="rId2"/>
    <p:sldId id="258" r:id="rId3"/>
    <p:sldId id="262" r:id="rId4"/>
    <p:sldId id="292" r:id="rId5"/>
    <p:sldId id="295" r:id="rId6"/>
    <p:sldId id="297" r:id="rId7"/>
    <p:sldId id="299" r:id="rId8"/>
    <p:sldId id="259" r:id="rId9"/>
    <p:sldId id="261" r:id="rId10"/>
    <p:sldId id="286" r:id="rId11"/>
    <p:sldId id="304" r:id="rId12"/>
    <p:sldId id="305" r:id="rId13"/>
    <p:sldId id="267" r:id="rId14"/>
    <p:sldId id="291" r:id="rId15"/>
    <p:sldId id="269" r:id="rId16"/>
    <p:sldId id="270" r:id="rId17"/>
    <p:sldId id="306" r:id="rId18"/>
    <p:sldId id="271" r:id="rId19"/>
    <p:sldId id="301" r:id="rId20"/>
    <p:sldId id="274" r:id="rId21"/>
    <p:sldId id="276" r:id="rId22"/>
    <p:sldId id="272" r:id="rId23"/>
    <p:sldId id="302" r:id="rId24"/>
    <p:sldId id="277" r:id="rId25"/>
    <p:sldId id="303" r:id="rId26"/>
    <p:sldId id="278" r:id="rId27"/>
    <p:sldId id="279" r:id="rId28"/>
    <p:sldId id="280" r:id="rId29"/>
    <p:sldId id="290" r:id="rId30"/>
    <p:sldId id="281" r:id="rId31"/>
    <p:sldId id="282" r:id="rId32"/>
    <p:sldId id="284" r:id="rId33"/>
    <p:sldId id="285" r:id="rId34"/>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6600"/>
    <a:srgbClr val="FF7C80"/>
    <a:srgbClr val="FF9900"/>
    <a:srgbClr val="FF0000"/>
    <a:srgbClr val="D55C01"/>
    <a:srgbClr val="D67F00"/>
    <a:srgbClr val="FF5050"/>
    <a:srgbClr val="F6FC14"/>
    <a:srgbClr val="DCFBA3"/>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867" autoAdjust="0"/>
    <p:restoredTop sz="83139" autoAdjust="0"/>
  </p:normalViewPr>
  <p:slideViewPr>
    <p:cSldViewPr snapToGrid="0">
      <p:cViewPr varScale="1">
        <p:scale>
          <a:sx n="91" d="100"/>
          <a:sy n="91" d="100"/>
        </p:scale>
        <p:origin x="-786" y="-96"/>
      </p:cViewPr>
      <p:guideLst>
        <p:guide orient="horz" pos="2160"/>
        <p:guide pos="2880"/>
      </p:guideLst>
    </p:cSldViewPr>
  </p:slideViewPr>
  <p:outlineViewPr>
    <p:cViewPr>
      <p:scale>
        <a:sx n="33" d="100"/>
        <a:sy n="33" d="100"/>
      </p:scale>
      <p:origin x="0" y="16686"/>
    </p:cViewPr>
  </p:outlineViewPr>
  <p:notesTextViewPr>
    <p:cViewPr>
      <p:scale>
        <a:sx n="100" d="100"/>
        <a:sy n="100" d="100"/>
      </p:scale>
      <p:origin x="0" y="0"/>
    </p:cViewPr>
  </p:notesTextViewPr>
  <p:sorterViewPr>
    <p:cViewPr>
      <p:scale>
        <a:sx n="66" d="100"/>
        <a:sy n="66" d="100"/>
      </p:scale>
      <p:origin x="0" y="2028"/>
    </p:cViewPr>
  </p:sorterViewPr>
  <p:notesViewPr>
    <p:cSldViewPr snapToGrid="0">
      <p:cViewPr varScale="1">
        <p:scale>
          <a:sx n="57" d="100"/>
          <a:sy n="57" d="100"/>
        </p:scale>
        <p:origin x="-252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9EBA324F-7599-40E1-A45D-1BE80340FB65}" type="datetimeFigureOut">
              <a:rPr lang="en-US" smtClean="0"/>
              <a:pPr/>
              <a:t>3/18/2010</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41EED0C0-511F-41E6-98E3-68941447BF5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l" defTabSz="966621">
              <a:defRPr sz="1200"/>
            </a:lvl1pPr>
          </a:lstStyle>
          <a:p>
            <a:pPr>
              <a:defRPr/>
            </a:pPr>
            <a:endParaRPr lang="en-US"/>
          </a:p>
        </p:txBody>
      </p:sp>
      <p:sp>
        <p:nvSpPr>
          <p:cNvPr id="8195"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l" defTabSz="966621">
              <a:defRPr sz="1200"/>
            </a:lvl1pPr>
          </a:lstStyle>
          <a:p>
            <a:pPr>
              <a:defRPr/>
            </a:pPr>
            <a:endParaRPr lang="en-US"/>
          </a:p>
        </p:txBody>
      </p:sp>
      <p:sp>
        <p:nvSpPr>
          <p:cNvPr id="8199"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defRPr sz="1200"/>
            </a:lvl1pPr>
          </a:lstStyle>
          <a:p>
            <a:pPr>
              <a:defRPr/>
            </a:pPr>
            <a:fld id="{4A592394-C390-47C2-9AA9-CECB3D52552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9AE53EC-D79A-4C73-A91A-A25FD54DF54A}"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smtClean="0"/>
              <a:t>Good</a:t>
            </a:r>
            <a:r>
              <a:rPr lang="en-US" baseline="0" dirty="0" smtClean="0"/>
              <a:t> evening everyone.  My name is Ashutosh Chakraborty and I am doing my PhD at University of Texas at Austin.  The topic of my paper in ISPD and this presentation is “Skew Management of NBTI Impacted Gated Clock Trees”.  This work was done by me and my PhD advisor Prof. David Pan.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EB8F62AA-C9A6-4929-9C56-19B0709E8A47}" type="slidenum">
              <a:rPr lang="en-US" smtClean="0"/>
              <a:pPr/>
              <a:t>15</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3B8A15C-C857-4711-A452-53D53F832BBA}" type="slidenum">
              <a:rPr lang="en-US" smtClean="0"/>
              <a:pPr/>
              <a:t>16</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981D219-AD66-4854-94A5-2C6473B55EFF}" type="slidenum">
              <a:rPr lang="en-US" smtClean="0"/>
              <a:pPr/>
              <a:t>18</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981D219-AD66-4854-94A5-2C6473B55EFF}" type="slidenum">
              <a:rPr lang="en-US" smtClean="0"/>
              <a:pPr/>
              <a:t>19</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FE7C503A-1E60-46AD-B443-DF827B6F88AC}" type="slidenum">
              <a:rPr lang="en-US" smtClean="0"/>
              <a:pPr/>
              <a:t>20</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eaLnBrk="1" hangingPunct="1"/>
            <a:endParaRPr lang="en-US" smtClean="0"/>
          </a:p>
        </p:txBody>
      </p:sp>
      <p:sp>
        <p:nvSpPr>
          <p:cNvPr id="57347" name="Slide Number Placeholder 3"/>
          <p:cNvSpPr>
            <a:spLocks noGrp="1"/>
          </p:cNvSpPr>
          <p:nvPr>
            <p:ph type="sldNum" sz="quarter" idx="5"/>
          </p:nvPr>
        </p:nvSpPr>
        <p:spPr>
          <a:noFill/>
        </p:spPr>
        <p:txBody>
          <a:bodyPr/>
          <a:lstStyle/>
          <a:p>
            <a:fld id="{D4E5F2AA-EAE1-4CD7-9356-45D50417C7CD}"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A1048554-994F-4B0B-8F54-66C4C6C48086}" type="slidenum">
              <a:rPr lang="en-US" smtClean="0"/>
              <a:pPr/>
              <a:t>22</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eaLnBrk="1" hangingPunct="1"/>
            <a:endParaRPr lang="en-US" smtClean="0"/>
          </a:p>
        </p:txBody>
      </p:sp>
      <p:sp>
        <p:nvSpPr>
          <p:cNvPr id="57347" name="Slide Number Placeholder 3"/>
          <p:cNvSpPr>
            <a:spLocks noGrp="1"/>
          </p:cNvSpPr>
          <p:nvPr>
            <p:ph type="sldNum" sz="quarter" idx="5"/>
          </p:nvPr>
        </p:nvSpPr>
        <p:spPr>
          <a:noFill/>
        </p:spPr>
        <p:txBody>
          <a:bodyPr/>
          <a:lstStyle/>
          <a:p>
            <a:fld id="{D4E5F2AA-EAE1-4CD7-9356-45D50417C7CD}"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pPr eaLnBrk="1" hangingPunct="1"/>
            <a:endParaRPr lang="en-US" smtClean="0"/>
          </a:p>
        </p:txBody>
      </p:sp>
      <p:sp>
        <p:nvSpPr>
          <p:cNvPr id="59395" name="Slide Number Placeholder 3"/>
          <p:cNvSpPr>
            <a:spLocks noGrp="1"/>
          </p:cNvSpPr>
          <p:nvPr>
            <p:ph type="sldNum" sz="quarter" idx="5"/>
          </p:nvPr>
        </p:nvSpPr>
        <p:spPr>
          <a:noFill/>
        </p:spPr>
        <p:txBody>
          <a:bodyPr/>
          <a:lstStyle/>
          <a:p>
            <a:fld id="{EE9CC988-FFD3-4E01-80C9-9F8AD8C45614}" type="slidenum">
              <a:rPr lang="en-US" smtClean="0"/>
              <a:pPr/>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pPr eaLnBrk="1" hangingPunct="1"/>
            <a:endParaRPr lang="en-US" smtClean="0"/>
          </a:p>
        </p:txBody>
      </p:sp>
      <p:sp>
        <p:nvSpPr>
          <p:cNvPr id="59395" name="Slide Number Placeholder 3"/>
          <p:cNvSpPr>
            <a:spLocks noGrp="1"/>
          </p:cNvSpPr>
          <p:nvPr>
            <p:ph type="sldNum" sz="quarter" idx="5"/>
          </p:nvPr>
        </p:nvSpPr>
        <p:spPr>
          <a:noFill/>
        </p:spPr>
        <p:txBody>
          <a:bodyPr/>
          <a:lstStyle/>
          <a:p>
            <a:fld id="{EE9CC988-FFD3-4E01-80C9-9F8AD8C45614}"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43B7F28D-F39F-46D1-BA16-DF678AA079E6}" type="slidenum">
              <a:rPr lang="en-US" smtClean="0"/>
              <a:pPr/>
              <a:t>2</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Here is the outline of my talk.  First of all,</a:t>
            </a:r>
            <a:r>
              <a:rPr lang="en-US" baseline="0" dirty="0" smtClean="0"/>
              <a:t> I will provide relevant background of NBTI effect and clock gating technique which would set the stage for description of the problem solved in this work.  The previous works that have tackled this issue will be discussed next.  Our proposed solution and the results obtained would then be presented.</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pPr eaLnBrk="1" hangingPunct="1"/>
            <a:endParaRPr lang="en-US" smtClean="0"/>
          </a:p>
        </p:txBody>
      </p:sp>
      <p:sp>
        <p:nvSpPr>
          <p:cNvPr id="61443" name="Slide Number Placeholder 3"/>
          <p:cNvSpPr>
            <a:spLocks noGrp="1"/>
          </p:cNvSpPr>
          <p:nvPr>
            <p:ph type="sldNum" sz="quarter" idx="5"/>
          </p:nvPr>
        </p:nvSpPr>
        <p:spPr>
          <a:noFill/>
        </p:spPr>
        <p:txBody>
          <a:bodyPr/>
          <a:lstStyle/>
          <a:p>
            <a:fld id="{0D5A0E6F-4858-4A68-8458-625F02402C81}"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pPr eaLnBrk="1" hangingPunct="1"/>
            <a:endParaRPr lang="en-US" smtClean="0"/>
          </a:p>
        </p:txBody>
      </p:sp>
      <p:sp>
        <p:nvSpPr>
          <p:cNvPr id="63491" name="Slide Number Placeholder 3"/>
          <p:cNvSpPr>
            <a:spLocks noGrp="1"/>
          </p:cNvSpPr>
          <p:nvPr>
            <p:ph type="sldNum" sz="quarter" idx="5"/>
          </p:nvPr>
        </p:nvSpPr>
        <p:spPr>
          <a:noFill/>
        </p:spPr>
        <p:txBody>
          <a:bodyPr/>
          <a:lstStyle/>
          <a:p>
            <a:fld id="{BD38E6A3-F313-402C-80D1-75088F6A40A9}"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pPr eaLnBrk="1" hangingPunct="1"/>
            <a:endParaRPr lang="en-US" smtClean="0"/>
          </a:p>
        </p:txBody>
      </p:sp>
      <p:sp>
        <p:nvSpPr>
          <p:cNvPr id="65539" name="Slide Number Placeholder 3"/>
          <p:cNvSpPr>
            <a:spLocks noGrp="1"/>
          </p:cNvSpPr>
          <p:nvPr>
            <p:ph type="sldNum" sz="quarter" idx="5"/>
          </p:nvPr>
        </p:nvSpPr>
        <p:spPr>
          <a:noFill/>
        </p:spPr>
        <p:txBody>
          <a:bodyPr/>
          <a:lstStyle/>
          <a:p>
            <a:fld id="{64D22B3C-3024-4DB6-9C8D-EB7E32EAA447}"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3B8A15C-C857-4711-A452-53D53F832BBA}" type="slidenum">
              <a:rPr lang="en-US" smtClean="0"/>
              <a:pPr/>
              <a:t>29</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pPr eaLnBrk="1" hangingPunct="1"/>
            <a:endParaRPr lang="en-US" smtClean="0"/>
          </a:p>
        </p:txBody>
      </p:sp>
      <p:sp>
        <p:nvSpPr>
          <p:cNvPr id="67587" name="Slide Number Placeholder 3"/>
          <p:cNvSpPr>
            <a:spLocks noGrp="1"/>
          </p:cNvSpPr>
          <p:nvPr>
            <p:ph type="sldNum" sz="quarter" idx="5"/>
          </p:nvPr>
        </p:nvSpPr>
        <p:spPr>
          <a:noFill/>
        </p:spPr>
        <p:txBody>
          <a:bodyPr/>
          <a:lstStyle/>
          <a:p>
            <a:fld id="{25821E16-D709-4B9A-9B97-1504E7042CDE}"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pPr eaLnBrk="1" hangingPunct="1"/>
            <a:endParaRPr lang="en-US" smtClean="0"/>
          </a:p>
        </p:txBody>
      </p:sp>
      <p:sp>
        <p:nvSpPr>
          <p:cNvPr id="69635" name="Slide Number Placeholder 3"/>
          <p:cNvSpPr>
            <a:spLocks noGrp="1"/>
          </p:cNvSpPr>
          <p:nvPr>
            <p:ph type="sldNum" sz="quarter" idx="5"/>
          </p:nvPr>
        </p:nvSpPr>
        <p:spPr>
          <a:noFill/>
        </p:spPr>
        <p:txBody>
          <a:bodyPr/>
          <a:lstStyle/>
          <a:p>
            <a:fld id="{5BAF1C0D-73AD-4C4D-AA5A-391DDBB8A095}"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pPr eaLnBrk="1" hangingPunct="1"/>
            <a:endParaRPr lang="en-US" smtClean="0"/>
          </a:p>
        </p:txBody>
      </p:sp>
      <p:sp>
        <p:nvSpPr>
          <p:cNvPr id="73731" name="Slide Number Placeholder 3"/>
          <p:cNvSpPr>
            <a:spLocks noGrp="1"/>
          </p:cNvSpPr>
          <p:nvPr>
            <p:ph type="sldNum" sz="quarter" idx="5"/>
          </p:nvPr>
        </p:nvSpPr>
        <p:spPr>
          <a:noFill/>
        </p:spPr>
        <p:txBody>
          <a:bodyPr/>
          <a:lstStyle/>
          <a:p>
            <a:fld id="{0CDD1AB8-D06F-4114-83FA-87976D7B8440}"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pPr eaLnBrk="1" hangingPunct="1"/>
            <a:endParaRPr lang="en-US" smtClean="0"/>
          </a:p>
        </p:txBody>
      </p:sp>
      <p:sp>
        <p:nvSpPr>
          <p:cNvPr id="75779" name="Slide Number Placeholder 3"/>
          <p:cNvSpPr>
            <a:spLocks noGrp="1"/>
          </p:cNvSpPr>
          <p:nvPr>
            <p:ph type="sldNum" sz="quarter" idx="5"/>
          </p:nvPr>
        </p:nvSpPr>
        <p:spPr>
          <a:noFill/>
        </p:spPr>
        <p:txBody>
          <a:bodyPr/>
          <a:lstStyle/>
          <a:p>
            <a:fld id="{CCB07D53-B558-4EA5-9664-799F19221CB4}"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06FE2B1-6C0C-43E7-B148-3F2AD601397F}" type="slidenum">
              <a:rPr lang="en-US" smtClean="0"/>
              <a:pPr/>
              <a:t>3</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dirty="0" smtClean="0"/>
              <a:t>Now</a:t>
            </a:r>
            <a:r>
              <a:rPr lang="en-US" baseline="0" dirty="0" smtClean="0"/>
              <a:t> a few quick points about clock gating.  Clock gating is a very popular technique to reduce dynamic power consumption of a circuit.  Clock gating works by freezing the clock signal of a subpart of the circuit causing all the switching activities at registers output and combinational gates to freeze.  For example, if the multiplier in this circuit is not used we can freeze the clock going into.</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206FE2B1-6C0C-43E7-B148-3F2AD601397F}" type="slidenum">
              <a:rPr lang="en-US" smtClean="0"/>
              <a:pPr/>
              <a:t>4</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dirty="0" smtClean="0"/>
              <a:t>Now</a:t>
            </a:r>
            <a:r>
              <a:rPr lang="en-US" baseline="0" dirty="0" smtClean="0"/>
              <a:t> a few quick points about clock gating.  Clock gating is a very popular technique to reduce dynamic power consumption of a circuit.  Clock gating works by freezing the clock signal of a subpart of the circuit causing all the switching activities at registers output and combinational gates to freeze.  For example, if the multiplier in this circuit is not used we can freeze the clock going into.</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64FBF1D6-BA75-4366-912E-EB91C6D3B855}" type="slidenum">
              <a:rPr lang="en-US" smtClean="0"/>
              <a:pPr/>
              <a:t>8</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t>NBTI stands for Negative Bias Temperature</a:t>
            </a:r>
            <a:r>
              <a:rPr lang="en-US" baseline="0" dirty="0" smtClean="0"/>
              <a:t> Instability.  “Negative Bias” refers to the fact that NBTI happens when the PMOS device is negatively biased.  NBTI is caused by rupture of Si-H bond at channel and oxide interface leaving positively charged Si ions at interface.  The effect of NBTI is that now to invert the channel, we need to apply higher gate voltage which essentially means the threshold voltage has increased.  We can expect the </a:t>
            </a:r>
            <a:r>
              <a:rPr lang="en-US" baseline="0" dirty="0" err="1" smtClean="0"/>
              <a:t>Vth</a:t>
            </a:r>
            <a:r>
              <a:rPr lang="en-US" baseline="0" dirty="0" smtClean="0"/>
              <a:t> to increase by around 50mV after 10 years of aging.</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390EFDD8-5089-48B4-9744-54C0253897AE}" type="slidenum">
              <a:rPr lang="en-US" smtClean="0"/>
              <a:pPr/>
              <a:t>9</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degradation due to NBTI is proportional to the duration of time the PMOS is under negative </a:t>
            </a:r>
            <a:r>
              <a:rPr lang="en-US" baseline="0" dirty="0" err="1" smtClean="0"/>
              <a:t>Vgs</a:t>
            </a:r>
            <a:r>
              <a:rPr lang="en-US" baseline="0" dirty="0" smtClean="0"/>
              <a:t>.  Let us denote the fraction of time </a:t>
            </a:r>
            <a:r>
              <a:rPr lang="en-US" baseline="0" dirty="0" err="1" smtClean="0"/>
              <a:t>Vgs</a:t>
            </a:r>
            <a:r>
              <a:rPr lang="en-US" baseline="0" dirty="0" smtClean="0"/>
              <a:t> is negative as Signal Probability (SP).  Larger is the SP of a net, higher is the </a:t>
            </a:r>
            <a:r>
              <a:rPr lang="en-US" baseline="0" dirty="0" err="1" smtClean="0"/>
              <a:t>Vth</a:t>
            </a:r>
            <a:r>
              <a:rPr lang="en-US" baseline="0" dirty="0" smtClean="0"/>
              <a:t> degradation of the PMOS driven by it.  For example, here are two waveforms with 80% and 20% SP.</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43B7F28D-F39F-46D1-BA16-DF678AA079E6}" type="slidenum">
              <a:rPr lang="en-US" smtClean="0"/>
              <a:pPr/>
              <a:t>10</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Let us now see</a:t>
            </a:r>
            <a:r>
              <a:rPr lang="en-US" baseline="0" dirty="0" smtClean="0"/>
              <a:t> how NBTI effect in clock gating causes skew degradation.</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444ADF6-F1A4-4880-8463-4B6E2196296B}"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444ADF6-F1A4-4880-8463-4B6E2196296B}" type="slidenum">
              <a:rPr lang="en-US" smtClean="0"/>
              <a:pPr/>
              <a:t>14</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143000"/>
            <a:ext cx="9144000" cy="0"/>
          </a:xfrm>
          <a:prstGeom prst="line">
            <a:avLst/>
          </a:prstGeom>
          <a:noFill/>
          <a:ln w="19050">
            <a:solidFill>
              <a:srgbClr val="FF9933"/>
            </a:solidFill>
            <a:round/>
            <a:headEnd/>
            <a:tailEnd/>
          </a:ln>
          <a:effectLst/>
        </p:spPr>
        <p:txBody>
          <a:bodyPr/>
          <a:lstStyle/>
          <a:p>
            <a:pPr algn="ctr">
              <a:defRPr/>
            </a:pPr>
            <a:endParaRPr lang="en-US"/>
          </a:p>
        </p:txBody>
      </p:sp>
      <p:graphicFrame>
        <p:nvGraphicFramePr>
          <p:cNvPr id="5" name="Object 3"/>
          <p:cNvGraphicFramePr>
            <a:graphicFrameLocks noChangeAspect="1"/>
          </p:cNvGraphicFramePr>
          <p:nvPr/>
        </p:nvGraphicFramePr>
        <p:xfrm>
          <a:off x="0" y="0"/>
          <a:ext cx="990600" cy="4953000"/>
        </p:xfrm>
        <a:graphic>
          <a:graphicData uri="http://schemas.openxmlformats.org/presentationml/2006/ole">
            <p:oleObj spid="_x0000_s88065" name="Image" r:id="rId3" imgW="3174603" imgH="3695238" progId="">
              <p:embed/>
            </p:oleObj>
          </a:graphicData>
        </a:graphic>
      </p:graphicFrame>
      <p:pic>
        <p:nvPicPr>
          <p:cNvPr id="6" name="Picture 11" descr="utdalogo2"/>
          <p:cNvPicPr>
            <a:picLocks noChangeAspect="1" noChangeArrowheads="1"/>
          </p:cNvPicPr>
          <p:nvPr/>
        </p:nvPicPr>
        <p:blipFill>
          <a:blip r:embed="rId4" cstate="print"/>
          <a:srcRect/>
          <a:stretch>
            <a:fillRect/>
          </a:stretch>
        </p:blipFill>
        <p:spPr bwMode="auto">
          <a:xfrm>
            <a:off x="7467600" y="457200"/>
            <a:ext cx="1219200" cy="561975"/>
          </a:xfrm>
          <a:prstGeom prst="rect">
            <a:avLst/>
          </a:prstGeom>
          <a:noFill/>
          <a:ln w="9525">
            <a:noFill/>
            <a:miter lim="800000"/>
            <a:headEnd/>
            <a:tailEnd/>
          </a:ln>
        </p:spPr>
      </p:pic>
      <p:sp>
        <p:nvSpPr>
          <p:cNvPr id="5123" name="Rectangle 3"/>
          <p:cNvSpPr>
            <a:spLocks noGrp="1" noChangeArrowheads="1"/>
          </p:cNvSpPr>
          <p:nvPr>
            <p:ph type="subTitle" idx="1"/>
          </p:nvPr>
        </p:nvSpPr>
        <p:spPr>
          <a:xfrm>
            <a:off x="1676400" y="3886200"/>
            <a:ext cx="6400800" cy="1752600"/>
          </a:xfrm>
        </p:spPr>
        <p:txBody>
          <a:bodyPr/>
          <a:lstStyle>
            <a:lvl1pPr marL="0" indent="122238" algn="ctr">
              <a:buFont typeface="Wingdings" pitchFamily="2" charset="2"/>
              <a:buNone/>
              <a:defRPr sz="2400"/>
            </a:lvl1pPr>
          </a:lstStyle>
          <a:p>
            <a:r>
              <a:rPr lang="en-US" smtClean="0"/>
              <a:t>Click to edit Master subtitle style</a:t>
            </a:r>
            <a:endParaRPr lang="en-US"/>
          </a:p>
        </p:txBody>
      </p:sp>
      <p:sp>
        <p:nvSpPr>
          <p:cNvPr id="5124" name="Rectangle 4"/>
          <p:cNvSpPr>
            <a:spLocks noGrp="1" noChangeArrowheads="1"/>
          </p:cNvSpPr>
          <p:nvPr>
            <p:ph type="ctrTitle"/>
          </p:nvPr>
        </p:nvSpPr>
        <p:spPr>
          <a:xfrm>
            <a:off x="1295400" y="1905000"/>
            <a:ext cx="7239000" cy="1470025"/>
          </a:xfrm>
        </p:spPr>
        <p:txBody>
          <a:bodyPr/>
          <a:lstStyle>
            <a:lvl1pPr algn="ctr">
              <a:defRPr/>
            </a:lvl1pPr>
          </a:lstStyle>
          <a:p>
            <a:r>
              <a:rPr lang="en-US" smtClean="0"/>
              <a:t>Click to edit Master title style</a:t>
            </a:r>
            <a:endParaRPr lang="en-US"/>
          </a:p>
        </p:txBody>
      </p:sp>
      <p:sp>
        <p:nvSpPr>
          <p:cNvPr id="7" name="Rectangle 7"/>
          <p:cNvSpPr>
            <a:spLocks noGrp="1" noChangeArrowheads="1"/>
          </p:cNvSpPr>
          <p:nvPr>
            <p:ph type="dt" sz="half" idx="10"/>
          </p:nvPr>
        </p:nvSpPr>
        <p:spPr>
          <a:xfrm>
            <a:off x="6610350" y="6396038"/>
            <a:ext cx="2133600" cy="361950"/>
          </a:xfrm>
        </p:spPr>
        <p:txBody>
          <a:bodyPr/>
          <a:lstStyle>
            <a:lvl1pPr algn="ctr">
              <a:defRPr/>
            </a:lvl1pPr>
          </a:lstStyle>
          <a:p>
            <a:pPr>
              <a:defRPr/>
            </a:pPr>
            <a:fld id="{59CFAF96-B143-46D2-8139-16DDE9AA9FAF}" type="datetime4">
              <a:rPr lang="en-US" smtClean="0"/>
              <a:pPr>
                <a:defRPr/>
              </a:pPr>
              <a:t>March 18, 2010</a:t>
            </a:fld>
            <a:endParaRPr lang="en-US" dirty="0"/>
          </a:p>
        </p:txBody>
      </p:sp>
      <p:sp>
        <p:nvSpPr>
          <p:cNvPr id="8" name="Rectangle 8"/>
          <p:cNvSpPr>
            <a:spLocks noGrp="1" noChangeArrowheads="1"/>
          </p:cNvSpPr>
          <p:nvPr>
            <p:ph type="ftr" sz="quarter" idx="11"/>
          </p:nvPr>
        </p:nvSpPr>
        <p:spPr>
          <a:xfrm>
            <a:off x="404813" y="6400800"/>
            <a:ext cx="2667000" cy="361950"/>
          </a:xfrm>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xfrm>
            <a:off x="3681413" y="6400800"/>
            <a:ext cx="2133600" cy="361950"/>
          </a:xfrm>
        </p:spPr>
        <p:txBody>
          <a:bodyPr/>
          <a:lstStyle>
            <a:lvl1pPr>
              <a:defRPr/>
            </a:lvl1pPr>
          </a:lstStyle>
          <a:p>
            <a:pPr>
              <a:defRPr/>
            </a:pPr>
            <a:fld id="{CD0278E5-E949-4D01-A630-A7B7441BCB7A}"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0419FA-449E-4FD0-A478-74E965CA8969}" type="datetime4">
              <a:rPr lang="en-US" smtClean="0"/>
              <a:pPr>
                <a:defRPr/>
              </a:pPr>
              <a:t>March 18,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FBE83-5259-4553-A532-4545F99AE6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101600"/>
            <a:ext cx="2093913"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01600"/>
            <a:ext cx="6130925"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F385588-A1B0-4DCD-A305-9EBDCA2A9841}" type="datetime4">
              <a:rPr lang="en-US" smtClean="0"/>
              <a:pPr>
                <a:defRPr/>
              </a:pPr>
              <a:t>March 18,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3CDA5-9585-42DA-902B-9CB124EA29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3EEE12F-2AEF-4D30-915F-BD0BB78B1598}" type="datetime4">
              <a:rPr lang="en-US" smtClean="0"/>
              <a:pPr>
                <a:defRPr/>
              </a:pPr>
              <a:t>March 18,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878F97-9259-451E-A3DC-FD6305E051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BEE50E3-FD43-49F7-A594-501D6ACCFA37}" type="datetime4">
              <a:rPr lang="en-US" smtClean="0"/>
              <a:pPr>
                <a:defRPr/>
              </a:pPr>
              <a:t>March 18, 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F4CE2B-4B11-4EDF-9F05-C4D666D570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936625"/>
            <a:ext cx="4111625"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936625"/>
            <a:ext cx="4113213"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784E739-FB58-49A3-A215-64B638008A52}" type="datetime4">
              <a:rPr lang="en-US" smtClean="0"/>
              <a:pPr>
                <a:defRPr/>
              </a:pPr>
              <a:t>March 18, 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3601DC-C178-487F-AFF7-303638CD88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CEB2167-EEE9-4EC1-A926-6D2CFE9ABA35}" type="datetime4">
              <a:rPr lang="en-US" smtClean="0"/>
              <a:pPr>
                <a:defRPr/>
              </a:pPr>
              <a:t>March 18, 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246EC5-D662-4283-B2F0-0F0116D4A9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44338E-DC9F-4DDE-883A-546FDFC0536C}" type="datetime4">
              <a:rPr lang="en-US" smtClean="0"/>
              <a:pPr>
                <a:defRPr/>
              </a:pPr>
              <a:t>March 18, 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9207DF-1C71-4512-968B-1E3061BE81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DD702B-8ECA-4331-9A37-D5F1D5FB554E}" type="datetime4">
              <a:rPr lang="en-US" smtClean="0"/>
              <a:pPr>
                <a:defRPr/>
              </a:pPr>
              <a:t>March 18, 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78D28D-A1E2-46B4-896A-221DB66F0C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803520-4C98-4BD0-9E4D-3161E7CC7F66}" type="datetime4">
              <a:rPr lang="en-US" smtClean="0"/>
              <a:pPr>
                <a:defRPr/>
              </a:pPr>
              <a:t>March 18, 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75012C-5C4B-40DD-BEF5-54D30C1DE7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8F6615-8E5A-4337-9BF1-768551D55C25}" type="datetime4">
              <a:rPr lang="en-US" smtClean="0"/>
              <a:pPr>
                <a:defRPr/>
              </a:pPr>
              <a:t>March 18, 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0276A-AA74-497A-8D31-958D3EAE9C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23" name="Rectangle 3"/>
          <p:cNvSpPr>
            <a:spLocks noGrp="1" noChangeArrowheads="1"/>
          </p:cNvSpPr>
          <p:nvPr>
            <p:ph type="body" idx="1"/>
          </p:nvPr>
        </p:nvSpPr>
        <p:spPr bwMode="auto">
          <a:xfrm>
            <a:off x="400050" y="936625"/>
            <a:ext cx="8377238" cy="533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462713" y="64198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920021B3-C91C-46E9-81CC-FAF4A22529BE}" type="datetime4">
              <a:rPr lang="en-US" smtClean="0"/>
              <a:pPr>
                <a:defRPr/>
              </a:pPr>
              <a:t>March 18, 2010</a:t>
            </a:fld>
            <a:endParaRPr lang="en-US"/>
          </a:p>
        </p:txBody>
      </p:sp>
      <p:sp>
        <p:nvSpPr>
          <p:cNvPr id="4101" name="Rectangle 5"/>
          <p:cNvSpPr>
            <a:spLocks noGrp="1" noChangeArrowheads="1"/>
          </p:cNvSpPr>
          <p:nvPr>
            <p:ph type="ftr" sz="quarter" idx="3"/>
          </p:nvPr>
        </p:nvSpPr>
        <p:spPr bwMode="auto">
          <a:xfrm>
            <a:off x="419100" y="6400800"/>
            <a:ext cx="26670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02" name="Rectangle 6"/>
          <p:cNvSpPr>
            <a:spLocks noGrp="1" noChangeArrowheads="1"/>
          </p:cNvSpPr>
          <p:nvPr>
            <p:ph type="sldNum" sz="quarter" idx="4"/>
          </p:nvPr>
        </p:nvSpPr>
        <p:spPr bwMode="auto">
          <a:xfrm>
            <a:off x="3652838" y="640080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vl1pPr>
          </a:lstStyle>
          <a:p>
            <a:pPr>
              <a:defRPr/>
            </a:pPr>
            <a:fld id="{E4875A45-1715-4A88-B61E-87FCC0921F87}" type="slidenum">
              <a:rPr lang="en-US" smtClean="0"/>
              <a:pPr>
                <a:defRPr/>
              </a:pPr>
              <a:t>‹#›</a:t>
            </a:fld>
            <a:endParaRPr lang="en-US" dirty="0"/>
          </a:p>
        </p:txBody>
      </p:sp>
      <p:sp>
        <p:nvSpPr>
          <p:cNvPr id="4127" name="Rectangle 7"/>
          <p:cNvSpPr>
            <a:spLocks noGrp="1" noChangeArrowheads="1"/>
          </p:cNvSpPr>
          <p:nvPr>
            <p:ph type="title"/>
          </p:nvPr>
        </p:nvSpPr>
        <p:spPr bwMode="auto">
          <a:xfrm>
            <a:off x="431800" y="101600"/>
            <a:ext cx="8272463"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4121" name="Object 25"/>
          <p:cNvGraphicFramePr>
            <a:graphicFrameLocks/>
          </p:cNvGraphicFramePr>
          <p:nvPr/>
        </p:nvGraphicFramePr>
        <p:xfrm>
          <a:off x="388938" y="312738"/>
          <a:ext cx="9525" cy="1800225"/>
        </p:xfrm>
        <a:graphic>
          <a:graphicData uri="http://schemas.openxmlformats.org/presentationml/2006/ole">
            <p:oleObj spid="_x0000_s4121" name="Image" r:id="rId14" imgW="164905" imgH="12558730" progId="">
              <p:embed/>
            </p:oleObj>
          </a:graphicData>
        </a:graphic>
      </p:graphicFrame>
      <p:sp>
        <p:nvSpPr>
          <p:cNvPr id="4131" name="Line 35"/>
          <p:cNvSpPr>
            <a:spLocks noChangeShapeType="1"/>
          </p:cNvSpPr>
          <p:nvPr/>
        </p:nvSpPr>
        <p:spPr bwMode="auto">
          <a:xfrm>
            <a:off x="0" y="850900"/>
            <a:ext cx="9144000" cy="0"/>
          </a:xfrm>
          <a:prstGeom prst="line">
            <a:avLst/>
          </a:prstGeom>
          <a:noFill/>
          <a:ln w="12700">
            <a:solidFill>
              <a:srgbClr val="D55C01"/>
            </a:solidFill>
            <a:round/>
            <a:headEnd/>
            <a:tailEnd/>
          </a:ln>
          <a:effectLst/>
        </p:spPr>
        <p:txBody>
          <a:bodyPr/>
          <a:lstStyle/>
          <a:p>
            <a:pPr algn="ctr">
              <a:defRPr/>
            </a:pPr>
            <a:endParaRPr lang="en-US"/>
          </a:p>
        </p:txBody>
      </p:sp>
      <p:graphicFrame>
        <p:nvGraphicFramePr>
          <p:cNvPr id="4117" name="Object 21"/>
          <p:cNvGraphicFramePr>
            <a:graphicFrameLocks noChangeAspect="1"/>
          </p:cNvGraphicFramePr>
          <p:nvPr/>
        </p:nvGraphicFramePr>
        <p:xfrm>
          <a:off x="228600" y="773113"/>
          <a:ext cx="325438" cy="206375"/>
        </p:xfrm>
        <a:graphic>
          <a:graphicData uri="http://schemas.openxmlformats.org/presentationml/2006/ole">
            <p:oleObj spid="_x0000_s4117" name="Image" r:id="rId15" imgW="1621402" imgH="840965" progId="">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l" rtl="0" fontAlgn="base">
        <a:spcBef>
          <a:spcPct val="0"/>
        </a:spcBef>
        <a:spcAft>
          <a:spcPct val="0"/>
        </a:spcAft>
        <a:defRPr sz="3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Arial Black" pitchFamily="34" charset="0"/>
          <a:cs typeface="Arial" charset="0"/>
        </a:defRPr>
      </a:lvl2pPr>
      <a:lvl3pPr algn="l" rtl="0" fontAlgn="base">
        <a:spcBef>
          <a:spcPct val="0"/>
        </a:spcBef>
        <a:spcAft>
          <a:spcPct val="0"/>
        </a:spcAft>
        <a:defRPr sz="3200">
          <a:solidFill>
            <a:schemeClr val="accent2"/>
          </a:solidFill>
          <a:latin typeface="Arial Black" pitchFamily="34" charset="0"/>
          <a:cs typeface="Arial" charset="0"/>
        </a:defRPr>
      </a:lvl3pPr>
      <a:lvl4pPr algn="l" rtl="0" fontAlgn="base">
        <a:spcBef>
          <a:spcPct val="0"/>
        </a:spcBef>
        <a:spcAft>
          <a:spcPct val="0"/>
        </a:spcAft>
        <a:defRPr sz="3200">
          <a:solidFill>
            <a:schemeClr val="accent2"/>
          </a:solidFill>
          <a:latin typeface="Arial Black" pitchFamily="34" charset="0"/>
          <a:cs typeface="Arial" charset="0"/>
        </a:defRPr>
      </a:lvl4pPr>
      <a:lvl5pPr algn="l" rtl="0" fontAlgn="base">
        <a:spcBef>
          <a:spcPct val="0"/>
        </a:spcBef>
        <a:spcAft>
          <a:spcPct val="0"/>
        </a:spcAft>
        <a:defRPr sz="3200">
          <a:solidFill>
            <a:schemeClr val="accent2"/>
          </a:solidFill>
          <a:latin typeface="Arial Black" pitchFamily="34" charset="0"/>
          <a:cs typeface="Arial" charset="0"/>
        </a:defRPr>
      </a:lvl5pPr>
      <a:lvl6pPr marL="457200" algn="l" rtl="0" eaLnBrk="1" fontAlgn="base" hangingPunct="1">
        <a:spcBef>
          <a:spcPct val="0"/>
        </a:spcBef>
        <a:spcAft>
          <a:spcPct val="0"/>
        </a:spcAft>
        <a:defRPr sz="3200">
          <a:solidFill>
            <a:schemeClr val="accent2"/>
          </a:solidFill>
          <a:latin typeface="Arial Black" pitchFamily="34" charset="0"/>
          <a:cs typeface="Arial" charset="0"/>
        </a:defRPr>
      </a:lvl6pPr>
      <a:lvl7pPr marL="914400" algn="l" rtl="0" eaLnBrk="1" fontAlgn="base" hangingPunct="1">
        <a:spcBef>
          <a:spcPct val="0"/>
        </a:spcBef>
        <a:spcAft>
          <a:spcPct val="0"/>
        </a:spcAft>
        <a:defRPr sz="3200">
          <a:solidFill>
            <a:schemeClr val="accent2"/>
          </a:solidFill>
          <a:latin typeface="Arial Black" pitchFamily="34" charset="0"/>
          <a:cs typeface="Arial" charset="0"/>
        </a:defRPr>
      </a:lvl7pPr>
      <a:lvl8pPr marL="1371600" algn="l" rtl="0" eaLnBrk="1" fontAlgn="base" hangingPunct="1">
        <a:spcBef>
          <a:spcPct val="0"/>
        </a:spcBef>
        <a:spcAft>
          <a:spcPct val="0"/>
        </a:spcAft>
        <a:defRPr sz="3200">
          <a:solidFill>
            <a:schemeClr val="accent2"/>
          </a:solidFill>
          <a:latin typeface="Arial Black" pitchFamily="34" charset="0"/>
          <a:cs typeface="Arial" charset="0"/>
        </a:defRPr>
      </a:lvl8pPr>
      <a:lvl9pPr marL="1828800" algn="l" rtl="0" eaLnBrk="1" fontAlgn="base" hangingPunct="1">
        <a:spcBef>
          <a:spcPct val="0"/>
        </a:spcBef>
        <a:spcAft>
          <a:spcPct val="0"/>
        </a:spcAft>
        <a:defRPr sz="3200">
          <a:solidFill>
            <a:schemeClr val="accent2"/>
          </a:solidFill>
          <a:latin typeface="Arial Black" pitchFamily="34" charset="0"/>
          <a:cs typeface="Arial" charset="0"/>
        </a:defRPr>
      </a:lvl9pPr>
    </p:titleStyle>
    <p:bodyStyle>
      <a:lvl1pPr marL="396875" indent="-274638" algn="l" rtl="0" fontAlgn="base">
        <a:spcBef>
          <a:spcPct val="20000"/>
        </a:spcBef>
        <a:spcAft>
          <a:spcPct val="0"/>
        </a:spcAft>
        <a:buClr>
          <a:srgbClr val="FF6600"/>
        </a:buClr>
        <a:buSzPct val="70000"/>
        <a:buFont typeface="Wingdings" pitchFamily="2" charset="2"/>
        <a:buChar char="t"/>
        <a:defRPr sz="2800">
          <a:solidFill>
            <a:schemeClr val="tx1"/>
          </a:solidFill>
          <a:latin typeface="+mn-lt"/>
          <a:ea typeface="+mn-ea"/>
          <a:cs typeface="+mn-cs"/>
        </a:defRPr>
      </a:lvl1pPr>
      <a:lvl2pPr marL="858838" indent="-285750" algn="l" rtl="0" fontAlgn="base">
        <a:spcBef>
          <a:spcPct val="20000"/>
        </a:spcBef>
        <a:spcAft>
          <a:spcPct val="0"/>
        </a:spcAft>
        <a:buClr>
          <a:srgbClr val="FF6600"/>
        </a:buClr>
        <a:buFont typeface="Arial" charset="0"/>
        <a:buChar char="›"/>
        <a:defRPr sz="2400">
          <a:solidFill>
            <a:schemeClr val="tx1"/>
          </a:solidFill>
          <a:latin typeface="+mn-lt"/>
          <a:cs typeface="+mn-cs"/>
        </a:defRPr>
      </a:lvl2pPr>
      <a:lvl3pPr marL="1263650" indent="-227013" algn="l" rtl="0" fontAlgn="base">
        <a:spcBef>
          <a:spcPct val="20000"/>
        </a:spcBef>
        <a:spcAft>
          <a:spcPct val="0"/>
        </a:spcAft>
        <a:buClr>
          <a:srgbClr val="FF6600"/>
        </a:buClr>
        <a:buFont typeface="Arial" charset="0"/>
        <a:buChar char="»"/>
        <a:defRPr sz="2000">
          <a:solidFill>
            <a:schemeClr val="tx1"/>
          </a:solidFill>
          <a:latin typeface="+mn-lt"/>
          <a:cs typeface="+mn-cs"/>
        </a:defRPr>
      </a:lvl3pPr>
      <a:lvl4pPr marL="1660525" indent="-228600" algn="l" rtl="0" fontAlgn="base">
        <a:spcBef>
          <a:spcPct val="20000"/>
        </a:spcBef>
        <a:spcAft>
          <a:spcPct val="0"/>
        </a:spcAft>
        <a:buClr>
          <a:srgbClr val="FF6600"/>
        </a:buClr>
        <a:buFont typeface="Arial" charset="0"/>
        <a:buChar char="¤"/>
        <a:defRPr>
          <a:solidFill>
            <a:schemeClr val="tx1"/>
          </a:solidFill>
          <a:latin typeface="+mn-lt"/>
          <a:cs typeface="+mn-cs"/>
        </a:defRPr>
      </a:lvl4pPr>
      <a:lvl5pPr marL="2057400" indent="-228600" algn="l" rtl="0" fontAlgn="base">
        <a:spcBef>
          <a:spcPct val="20000"/>
        </a:spcBef>
        <a:spcAft>
          <a:spcPct val="0"/>
        </a:spcAft>
        <a:buClr>
          <a:srgbClr val="FF6600"/>
        </a:buClr>
        <a:buFont typeface="Arial" charset="0"/>
        <a:buChar char="•"/>
        <a:defRPr sz="1600">
          <a:solidFill>
            <a:schemeClr val="tx1"/>
          </a:solidFill>
          <a:latin typeface="+mn-lt"/>
          <a:cs typeface="+mn-cs"/>
        </a:defRPr>
      </a:lvl5pPr>
      <a:lvl6pPr marL="25146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6pPr>
      <a:lvl7pPr marL="29718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7pPr>
      <a:lvl8pPr marL="34290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8pPr>
      <a:lvl9pPr marL="3886200" indent="-228600" algn="l" rtl="0" eaLnBrk="1" fontAlgn="base" hangingPunct="1">
        <a:spcBef>
          <a:spcPct val="20000"/>
        </a:spcBef>
        <a:spcAft>
          <a:spcPct val="0"/>
        </a:spcAft>
        <a:buClr>
          <a:srgbClr val="FF6600"/>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hutosh@cerc.utexa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pan@ece.utexas.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987501" y="2031170"/>
            <a:ext cx="7782425" cy="1470025"/>
          </a:xfrm>
        </p:spPr>
        <p:txBody>
          <a:bodyPr/>
          <a:lstStyle/>
          <a:p>
            <a:r>
              <a:rPr lang="en-US" sz="3600" dirty="0" smtClean="0"/>
              <a:t>Skew Management of NBTI Impacted Gated Clock Trees</a:t>
            </a:r>
            <a:endParaRPr lang="en-US" sz="2400" dirty="0" smtClean="0"/>
          </a:p>
        </p:txBody>
      </p:sp>
      <p:sp>
        <p:nvSpPr>
          <p:cNvPr id="17410" name="Rectangle 3"/>
          <p:cNvSpPr>
            <a:spLocks noGrp="1" noChangeArrowheads="1"/>
          </p:cNvSpPr>
          <p:nvPr>
            <p:ph type="subTitle" idx="1"/>
          </p:nvPr>
        </p:nvSpPr>
        <p:spPr>
          <a:xfrm>
            <a:off x="895427" y="4233415"/>
            <a:ext cx="7208838" cy="1371600"/>
          </a:xfrm>
        </p:spPr>
        <p:txBody>
          <a:bodyPr/>
          <a:lstStyle/>
          <a:p>
            <a:r>
              <a:rPr lang="en-US" b="1" dirty="0" smtClean="0"/>
              <a:t>Ashutosh Chakraborty</a:t>
            </a:r>
            <a:r>
              <a:rPr lang="en-US" dirty="0" smtClean="0"/>
              <a:t> and David Z. Pan</a:t>
            </a:r>
          </a:p>
          <a:p>
            <a:r>
              <a:rPr lang="en-US" sz="2000" dirty="0" smtClean="0"/>
              <a:t>ECE Department, University of Texas at Austin</a:t>
            </a:r>
          </a:p>
          <a:p>
            <a:r>
              <a:rPr lang="en-US" sz="2000" dirty="0" smtClean="0">
                <a:hlinkClick r:id="rId3"/>
              </a:rPr>
              <a:t>ashutosh@cerc.utexas.edu</a:t>
            </a:r>
            <a:r>
              <a:rPr lang="en-US" sz="2000" dirty="0" smtClean="0"/>
              <a:t>  	</a:t>
            </a:r>
            <a:r>
              <a:rPr lang="en-US" sz="2000" dirty="0" smtClean="0">
                <a:hlinkClick r:id="rId4"/>
              </a:rPr>
              <a:t>dpan@cerc.utexas.edu</a:t>
            </a:r>
            <a:endParaRPr lang="en-US" sz="2000" dirty="0" smtClean="0"/>
          </a:p>
        </p:txBody>
      </p:sp>
      <p:sp>
        <p:nvSpPr>
          <p:cNvPr id="17412" name="Text Box 4"/>
          <p:cNvSpPr txBox="1">
            <a:spLocks noChangeArrowheads="1"/>
          </p:cNvSpPr>
          <p:nvPr/>
        </p:nvSpPr>
        <p:spPr bwMode="auto">
          <a:xfrm>
            <a:off x="890675" y="1172873"/>
            <a:ext cx="7534435" cy="461665"/>
          </a:xfrm>
          <a:prstGeom prst="rect">
            <a:avLst/>
          </a:prstGeom>
          <a:noFill/>
          <a:ln w="9525">
            <a:noFill/>
            <a:miter lim="800000"/>
            <a:headEnd/>
            <a:tailEnd/>
          </a:ln>
          <a:effectLst/>
        </p:spPr>
        <p:txBody>
          <a:bodyPr wrap="none">
            <a:spAutoFit/>
          </a:bodyPr>
          <a:lstStyle/>
          <a:p>
            <a:pPr algn="ctr"/>
            <a:r>
              <a:rPr lang="en-US" sz="2400" b="1" u="sng" dirty="0"/>
              <a:t>International Symposium on Physical Design 2010</a:t>
            </a:r>
          </a:p>
        </p:txBody>
      </p:sp>
      <p:sp>
        <p:nvSpPr>
          <p:cNvPr id="6" name="Slide Number Placeholder 5"/>
          <p:cNvSpPr>
            <a:spLocks noGrp="1"/>
          </p:cNvSpPr>
          <p:nvPr>
            <p:ph type="sldNum" sz="quarter" idx="12"/>
          </p:nvPr>
        </p:nvSpPr>
        <p:spPr/>
        <p:txBody>
          <a:bodyPr/>
          <a:lstStyle/>
          <a:p>
            <a:pPr>
              <a:defRPr/>
            </a:pPr>
            <a:fld id="{CD0278E5-E949-4D01-A630-A7B7441BCB7A}" type="slidenum">
              <a:rPr lang="en-US" smtClean="0"/>
              <a:pPr>
                <a:defRPr/>
              </a:pPr>
              <a:t>1</a:t>
            </a:fld>
            <a:endParaRPr lang="en-US" dirty="0"/>
          </a:p>
        </p:txBody>
      </p:sp>
    </p:spTree>
  </p:cSld>
  <p:clrMapOvr>
    <a:masterClrMapping/>
  </p:clrMapOvr>
  <p:transition advTm="1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Outline</a:t>
            </a:r>
          </a:p>
        </p:txBody>
      </p:sp>
      <p:sp>
        <p:nvSpPr>
          <p:cNvPr id="19458" name="Rectangle 3"/>
          <p:cNvSpPr>
            <a:spLocks noGrp="1" noChangeArrowheads="1"/>
          </p:cNvSpPr>
          <p:nvPr>
            <p:ph type="body" idx="1"/>
          </p:nvPr>
        </p:nvSpPr>
        <p:spPr/>
        <p:txBody>
          <a:bodyPr/>
          <a:lstStyle/>
          <a:p>
            <a:endParaRPr lang="en-US" dirty="0" smtClean="0"/>
          </a:p>
          <a:p>
            <a:r>
              <a:rPr lang="en-US" dirty="0" smtClean="0"/>
              <a:t>Background: NBTI &amp; Clock Gating</a:t>
            </a:r>
          </a:p>
          <a:p>
            <a:r>
              <a:rPr lang="en-US" b="1" dirty="0" smtClean="0"/>
              <a:t>Problem: Skew due to NBTI in gated clock</a:t>
            </a:r>
          </a:p>
          <a:p>
            <a:r>
              <a:rPr lang="en-US" dirty="0" smtClean="0"/>
              <a:t>Previous Works</a:t>
            </a:r>
          </a:p>
          <a:p>
            <a:r>
              <a:rPr lang="en-US" dirty="0" smtClean="0"/>
              <a:t>Proposed Solution</a:t>
            </a:r>
          </a:p>
          <a:p>
            <a:r>
              <a:rPr lang="en-US" dirty="0" smtClean="0"/>
              <a:t>Results</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10</a:t>
            </a:fld>
            <a:endParaRPr lang="en-US" dirty="0"/>
          </a:p>
        </p:txBody>
      </p:sp>
    </p:spTree>
  </p:cSld>
  <p:clrMapOvr>
    <a:masterClrMapping/>
  </p:clrMapOvr>
  <p:transition advTm="1081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SP0 Difference due to Clock Gating</a:t>
            </a:r>
            <a:endParaRPr lang="en-US" dirty="0"/>
          </a:p>
        </p:txBody>
      </p:sp>
      <p:sp>
        <p:nvSpPr>
          <p:cNvPr id="4" name="Slide Number Placeholder 3"/>
          <p:cNvSpPr>
            <a:spLocks noGrp="1"/>
          </p:cNvSpPr>
          <p:nvPr>
            <p:ph type="sldNum" sz="quarter" idx="12"/>
          </p:nvPr>
        </p:nvSpPr>
        <p:spPr/>
        <p:txBody>
          <a:bodyPr/>
          <a:lstStyle/>
          <a:p>
            <a:pPr>
              <a:defRPr/>
            </a:pPr>
            <a:fld id="{F0878F97-9259-451E-A3DC-FD6305E0518E}" type="slidenum">
              <a:rPr lang="en-US" smtClean="0"/>
              <a:pPr>
                <a:defRPr/>
              </a:pPr>
              <a:t>11</a:t>
            </a:fld>
            <a:endParaRPr lang="en-US"/>
          </a:p>
        </p:txBody>
      </p:sp>
      <p:sp>
        <p:nvSpPr>
          <p:cNvPr id="5" name="Slide Number Placeholder 3"/>
          <p:cNvSpPr txBox="1">
            <a:spLocks/>
          </p:cNvSpPr>
          <p:nvPr/>
        </p:nvSpPr>
        <p:spPr bwMode="auto">
          <a:xfrm>
            <a:off x="3652838" y="640080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0878F97-9259-451E-A3DC-FD6305E0518E}" type="slidenum">
              <a:rPr kumimoji="0" lang="en-US" sz="1400" b="1"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400" b="1" i="0" u="none" strike="noStrike" kern="1200" cap="none" spc="0" normalizeH="0" baseline="0" noProof="0" dirty="0">
              <a:ln>
                <a:noFill/>
              </a:ln>
              <a:solidFill>
                <a:schemeClr val="tx1"/>
              </a:solidFill>
              <a:effectLst/>
              <a:uLnTx/>
              <a:uFillTx/>
              <a:latin typeface="Arial" charset="0"/>
              <a:ea typeface="+mn-ea"/>
              <a:cs typeface="Arial" charset="0"/>
            </a:endParaRPr>
          </a:p>
        </p:txBody>
      </p:sp>
      <p:grpSp>
        <p:nvGrpSpPr>
          <p:cNvPr id="9" name="Group 10"/>
          <p:cNvGrpSpPr/>
          <p:nvPr/>
        </p:nvGrpSpPr>
        <p:grpSpPr>
          <a:xfrm>
            <a:off x="4058255" y="1294421"/>
            <a:ext cx="1224116" cy="781665"/>
            <a:chOff x="1976284" y="1224116"/>
            <a:chExt cx="1224116" cy="781665"/>
          </a:xfrm>
          <a:solidFill>
            <a:srgbClr val="92D050"/>
          </a:solidFill>
        </p:grpSpPr>
        <p:sp>
          <p:nvSpPr>
            <p:cNvPr id="10" name="Isosceles Triangle 9"/>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cxnSp>
        <p:nvCxnSpPr>
          <p:cNvPr id="19" name="Straight Arrow Connector 18"/>
          <p:cNvCxnSpPr/>
          <p:nvPr/>
        </p:nvCxnSpPr>
        <p:spPr bwMode="auto">
          <a:xfrm flipV="1">
            <a:off x="2494924" y="1819343"/>
            <a:ext cx="1846955" cy="684447"/>
          </a:xfrm>
          <a:prstGeom prst="straightConnector1">
            <a:avLst/>
          </a:prstGeom>
          <a:noFill/>
          <a:ln w="3175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466847" y="2566361"/>
            <a:ext cx="1869179" cy="575045"/>
          </a:xfrm>
          <a:prstGeom prst="straightConnector1">
            <a:avLst/>
          </a:prstGeom>
          <a:noFill/>
          <a:ln w="3175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589935" y="2551471"/>
            <a:ext cx="976800" cy="8731"/>
          </a:xfrm>
          <a:prstGeom prst="straightConnector1">
            <a:avLst/>
          </a:prstGeom>
          <a:noFill/>
          <a:ln w="31750" cap="flat" cmpd="sng" algn="ctr">
            <a:solidFill>
              <a:schemeClr val="tx1"/>
            </a:solidFill>
            <a:prstDash val="solid"/>
            <a:round/>
            <a:headEnd type="none" w="med" len="med"/>
            <a:tailEnd type="arrow"/>
          </a:ln>
          <a:effectLst/>
        </p:spPr>
      </p:cxnSp>
      <p:sp>
        <p:nvSpPr>
          <p:cNvPr id="22" name="TextBox 21"/>
          <p:cNvSpPr txBox="1"/>
          <p:nvPr/>
        </p:nvSpPr>
        <p:spPr>
          <a:xfrm>
            <a:off x="501447" y="2153270"/>
            <a:ext cx="817853" cy="461665"/>
          </a:xfrm>
          <a:prstGeom prst="rect">
            <a:avLst/>
          </a:prstGeom>
          <a:noFill/>
        </p:spPr>
        <p:txBody>
          <a:bodyPr wrap="none" rtlCol="0">
            <a:spAutoFit/>
          </a:bodyPr>
          <a:lstStyle/>
          <a:p>
            <a:r>
              <a:rPr lang="en-US" sz="2400" b="1" dirty="0" smtClean="0"/>
              <a:t>CLK</a:t>
            </a:r>
            <a:endParaRPr lang="en-US" sz="2400" b="1" dirty="0"/>
          </a:p>
        </p:txBody>
      </p:sp>
      <p:sp>
        <p:nvSpPr>
          <p:cNvPr id="27" name="Flowchart: Delay 26"/>
          <p:cNvSpPr/>
          <p:nvPr/>
        </p:nvSpPr>
        <p:spPr bwMode="auto">
          <a:xfrm>
            <a:off x="4318830" y="2882320"/>
            <a:ext cx="811137" cy="1017645"/>
          </a:xfrm>
          <a:prstGeom prst="flowChartDelay">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5115219" y="3310030"/>
            <a:ext cx="191729" cy="191729"/>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4" name="TextBox 33"/>
          <p:cNvSpPr txBox="1"/>
          <p:nvPr/>
        </p:nvSpPr>
        <p:spPr>
          <a:xfrm>
            <a:off x="1959066" y="3614829"/>
            <a:ext cx="1547411" cy="400110"/>
          </a:xfrm>
          <a:prstGeom prst="rect">
            <a:avLst/>
          </a:prstGeom>
          <a:noFill/>
        </p:spPr>
        <p:txBody>
          <a:bodyPr wrap="square" rtlCol="0">
            <a:spAutoFit/>
          </a:bodyPr>
          <a:lstStyle/>
          <a:p>
            <a:r>
              <a:rPr lang="en-US" b="1" dirty="0" smtClean="0"/>
              <a:t>GATE: 30%</a:t>
            </a:r>
            <a:endParaRPr lang="en-US" b="1" dirty="0"/>
          </a:p>
        </p:txBody>
      </p:sp>
      <p:cxnSp>
        <p:nvCxnSpPr>
          <p:cNvPr id="35" name="Straight Arrow Connector 34"/>
          <p:cNvCxnSpPr/>
          <p:nvPr/>
        </p:nvCxnSpPr>
        <p:spPr bwMode="auto">
          <a:xfrm flipV="1">
            <a:off x="3347884" y="3554361"/>
            <a:ext cx="988142" cy="117987"/>
          </a:xfrm>
          <a:prstGeom prst="straightConnector1">
            <a:avLst/>
          </a:prstGeom>
          <a:noFill/>
          <a:ln w="31750" cap="flat" cmpd="sng" algn="ctr">
            <a:solidFill>
              <a:schemeClr val="tx1"/>
            </a:solidFill>
            <a:prstDash val="solid"/>
            <a:round/>
            <a:headEnd type="none" w="med" len="med"/>
            <a:tailEnd type="arrow"/>
          </a:ln>
          <a:effectLst/>
        </p:spPr>
      </p:cxnSp>
      <p:cxnSp>
        <p:nvCxnSpPr>
          <p:cNvPr id="42" name="Straight Arrow Connector 41"/>
          <p:cNvCxnSpPr>
            <a:stCxn id="11" idx="6"/>
          </p:cNvCxnSpPr>
          <p:nvPr/>
        </p:nvCxnSpPr>
        <p:spPr bwMode="auto">
          <a:xfrm flipV="1">
            <a:off x="5282371" y="1740310"/>
            <a:ext cx="1059435" cy="11314"/>
          </a:xfrm>
          <a:prstGeom prst="straightConnector1">
            <a:avLst/>
          </a:prstGeom>
          <a:noFill/>
          <a:ln w="3175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flipV="1">
            <a:off x="5331532" y="3397045"/>
            <a:ext cx="1059435" cy="11314"/>
          </a:xfrm>
          <a:prstGeom prst="straightConnector1">
            <a:avLst/>
          </a:prstGeom>
          <a:noFill/>
          <a:ln w="31750" cap="flat" cmpd="sng" algn="ctr">
            <a:solidFill>
              <a:schemeClr val="tx1"/>
            </a:solidFill>
            <a:prstDash val="solid"/>
            <a:round/>
            <a:headEnd type="none" w="med" len="med"/>
            <a:tailEnd type="arrow"/>
          </a:ln>
          <a:effectLst/>
        </p:spPr>
      </p:cxnSp>
      <p:grpSp>
        <p:nvGrpSpPr>
          <p:cNvPr id="44" name="Group 10"/>
          <p:cNvGrpSpPr/>
          <p:nvPr/>
        </p:nvGrpSpPr>
        <p:grpSpPr>
          <a:xfrm>
            <a:off x="1260978" y="2051505"/>
            <a:ext cx="1224116" cy="781665"/>
            <a:chOff x="1976284" y="1224116"/>
            <a:chExt cx="1224116" cy="781665"/>
          </a:xfrm>
          <a:solidFill>
            <a:srgbClr val="92D050"/>
          </a:solidFill>
        </p:grpSpPr>
        <p:sp>
          <p:nvSpPr>
            <p:cNvPr id="45" name="Isosceles Triangle 4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6" name="Oval 4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
        <p:nvSpPr>
          <p:cNvPr id="47" name="TextBox 46"/>
          <p:cNvSpPr txBox="1"/>
          <p:nvPr/>
        </p:nvSpPr>
        <p:spPr>
          <a:xfrm>
            <a:off x="265470" y="2521974"/>
            <a:ext cx="1332416" cy="400110"/>
          </a:xfrm>
          <a:prstGeom prst="rect">
            <a:avLst/>
          </a:prstGeom>
          <a:noFill/>
        </p:spPr>
        <p:txBody>
          <a:bodyPr wrap="none" rtlCol="0">
            <a:spAutoFit/>
          </a:bodyPr>
          <a:lstStyle/>
          <a:p>
            <a:r>
              <a:rPr lang="en-US" b="1" dirty="0" smtClean="0"/>
              <a:t>SP0=50%</a:t>
            </a:r>
            <a:endParaRPr lang="en-US" b="1" dirty="0"/>
          </a:p>
        </p:txBody>
      </p:sp>
      <p:sp>
        <p:nvSpPr>
          <p:cNvPr id="48" name="TextBox 47"/>
          <p:cNvSpPr txBox="1"/>
          <p:nvPr/>
        </p:nvSpPr>
        <p:spPr>
          <a:xfrm>
            <a:off x="2659624" y="1641987"/>
            <a:ext cx="1332416" cy="400110"/>
          </a:xfrm>
          <a:prstGeom prst="rect">
            <a:avLst/>
          </a:prstGeom>
          <a:noFill/>
        </p:spPr>
        <p:txBody>
          <a:bodyPr wrap="none" rtlCol="0">
            <a:spAutoFit/>
          </a:bodyPr>
          <a:lstStyle/>
          <a:p>
            <a:r>
              <a:rPr lang="en-US" b="1" dirty="0" smtClean="0"/>
              <a:t>SP0=50%</a:t>
            </a:r>
            <a:endParaRPr lang="en-US" b="1" dirty="0"/>
          </a:p>
        </p:txBody>
      </p:sp>
      <p:sp>
        <p:nvSpPr>
          <p:cNvPr id="49" name="TextBox 48"/>
          <p:cNvSpPr txBox="1"/>
          <p:nvPr/>
        </p:nvSpPr>
        <p:spPr>
          <a:xfrm>
            <a:off x="2428566" y="2812026"/>
            <a:ext cx="1332416" cy="400110"/>
          </a:xfrm>
          <a:prstGeom prst="rect">
            <a:avLst/>
          </a:prstGeom>
          <a:noFill/>
        </p:spPr>
        <p:txBody>
          <a:bodyPr wrap="none" rtlCol="0">
            <a:spAutoFit/>
          </a:bodyPr>
          <a:lstStyle/>
          <a:p>
            <a:r>
              <a:rPr lang="en-US" b="1" dirty="0" smtClean="0"/>
              <a:t>SP0=50%</a:t>
            </a:r>
            <a:endParaRPr lang="en-US" b="1" dirty="0"/>
          </a:p>
        </p:txBody>
      </p:sp>
      <p:sp>
        <p:nvSpPr>
          <p:cNvPr id="53" name="TextBox 52"/>
          <p:cNvSpPr txBox="1"/>
          <p:nvPr/>
        </p:nvSpPr>
        <p:spPr>
          <a:xfrm>
            <a:off x="5112779" y="1248697"/>
            <a:ext cx="1332416" cy="400110"/>
          </a:xfrm>
          <a:prstGeom prst="rect">
            <a:avLst/>
          </a:prstGeom>
          <a:noFill/>
        </p:spPr>
        <p:txBody>
          <a:bodyPr wrap="none" rtlCol="0">
            <a:spAutoFit/>
          </a:bodyPr>
          <a:lstStyle/>
          <a:p>
            <a:r>
              <a:rPr lang="en-US" b="1" dirty="0" smtClean="0"/>
              <a:t>SP0=50%</a:t>
            </a:r>
            <a:endParaRPr lang="en-US" b="1" dirty="0"/>
          </a:p>
        </p:txBody>
      </p:sp>
      <p:sp>
        <p:nvSpPr>
          <p:cNvPr id="54" name="TextBox 53"/>
          <p:cNvSpPr txBox="1"/>
          <p:nvPr/>
        </p:nvSpPr>
        <p:spPr>
          <a:xfrm>
            <a:off x="5176689" y="2905432"/>
            <a:ext cx="1332416" cy="400110"/>
          </a:xfrm>
          <a:prstGeom prst="rect">
            <a:avLst/>
          </a:prstGeom>
          <a:noFill/>
        </p:spPr>
        <p:txBody>
          <a:bodyPr wrap="none" rtlCol="0">
            <a:spAutoFit/>
          </a:bodyPr>
          <a:lstStyle/>
          <a:p>
            <a:r>
              <a:rPr lang="en-US" b="1" dirty="0" smtClean="0"/>
              <a:t>SP0=35%</a:t>
            </a:r>
            <a:endParaRPr lang="en-US" b="1" dirty="0"/>
          </a:p>
        </p:txBody>
      </p:sp>
      <p:grpSp>
        <p:nvGrpSpPr>
          <p:cNvPr id="55" name="Group 10"/>
          <p:cNvGrpSpPr/>
          <p:nvPr/>
        </p:nvGrpSpPr>
        <p:grpSpPr>
          <a:xfrm>
            <a:off x="6083701" y="1240343"/>
            <a:ext cx="1224116" cy="781665"/>
            <a:chOff x="1976284" y="1224116"/>
            <a:chExt cx="1224116" cy="781665"/>
          </a:xfrm>
          <a:solidFill>
            <a:srgbClr val="FF0000"/>
          </a:solidFill>
        </p:grpSpPr>
        <p:sp>
          <p:nvSpPr>
            <p:cNvPr id="56" name="Isosceles Triangle 55"/>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Oval 56"/>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58" name="Group 10"/>
          <p:cNvGrpSpPr/>
          <p:nvPr/>
        </p:nvGrpSpPr>
        <p:grpSpPr>
          <a:xfrm>
            <a:off x="6132861" y="2897078"/>
            <a:ext cx="1224116" cy="781665"/>
            <a:chOff x="1976284" y="1224116"/>
            <a:chExt cx="1224116" cy="781665"/>
          </a:xfrm>
          <a:solidFill>
            <a:srgbClr val="FF7C80"/>
          </a:solidFill>
        </p:grpSpPr>
        <p:sp>
          <p:nvSpPr>
            <p:cNvPr id="59" name="Isosceles Triangle 58"/>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Oval 59"/>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
        <p:nvSpPr>
          <p:cNvPr id="61" name="TextBox 60"/>
          <p:cNvSpPr txBox="1"/>
          <p:nvPr/>
        </p:nvSpPr>
        <p:spPr>
          <a:xfrm>
            <a:off x="6061587" y="2212259"/>
            <a:ext cx="1609736" cy="400110"/>
          </a:xfrm>
          <a:prstGeom prst="rect">
            <a:avLst/>
          </a:prstGeom>
          <a:noFill/>
        </p:spPr>
        <p:txBody>
          <a:bodyPr wrap="none" rtlCol="0">
            <a:spAutoFit/>
          </a:bodyPr>
          <a:lstStyle/>
          <a:p>
            <a:r>
              <a:rPr lang="en-US" b="1" dirty="0" smtClean="0"/>
              <a:t>Larger </a:t>
            </a:r>
            <a:r>
              <a:rPr lang="en-US" dirty="0" smtClean="0"/>
              <a:t>∆</a:t>
            </a:r>
            <a:r>
              <a:rPr lang="en-US" b="1" dirty="0" smtClean="0"/>
              <a:t>V</a:t>
            </a:r>
            <a:r>
              <a:rPr lang="en-US" b="1" baseline="-25000" dirty="0" smtClean="0"/>
              <a:t>TH</a:t>
            </a:r>
            <a:endParaRPr lang="en-US" b="1" baseline="-25000" dirty="0"/>
          </a:p>
        </p:txBody>
      </p:sp>
      <p:sp>
        <p:nvSpPr>
          <p:cNvPr id="62" name="TextBox 61"/>
          <p:cNvSpPr txBox="1"/>
          <p:nvPr/>
        </p:nvSpPr>
        <p:spPr>
          <a:xfrm>
            <a:off x="5948516" y="3913239"/>
            <a:ext cx="1566454" cy="400110"/>
          </a:xfrm>
          <a:prstGeom prst="rect">
            <a:avLst/>
          </a:prstGeom>
          <a:noFill/>
        </p:spPr>
        <p:txBody>
          <a:bodyPr wrap="none" rtlCol="0">
            <a:spAutoFit/>
          </a:bodyPr>
          <a:lstStyle/>
          <a:p>
            <a:r>
              <a:rPr lang="en-US" b="1" dirty="0" smtClean="0"/>
              <a:t>Lower </a:t>
            </a:r>
            <a:r>
              <a:rPr lang="en-US" dirty="0" smtClean="0"/>
              <a:t>∆</a:t>
            </a:r>
            <a:r>
              <a:rPr lang="en-US" b="1" dirty="0" smtClean="0"/>
              <a:t>V</a:t>
            </a:r>
            <a:r>
              <a:rPr lang="en-US" b="1" baseline="-25000" dirty="0" smtClean="0"/>
              <a:t>TH</a:t>
            </a:r>
            <a:endParaRPr lang="en-US" b="1" baseline="-25000" dirty="0"/>
          </a:p>
        </p:txBody>
      </p:sp>
      <p:cxnSp>
        <p:nvCxnSpPr>
          <p:cNvPr id="64" name="Straight Arrow Connector 63"/>
          <p:cNvCxnSpPr>
            <a:stCxn id="57" idx="6"/>
          </p:cNvCxnSpPr>
          <p:nvPr/>
        </p:nvCxnSpPr>
        <p:spPr bwMode="auto">
          <a:xfrm flipV="1">
            <a:off x="7307817" y="1696065"/>
            <a:ext cx="877538" cy="1481"/>
          </a:xfrm>
          <a:prstGeom prst="straightConnector1">
            <a:avLst/>
          </a:prstGeom>
          <a:noFill/>
          <a:ln w="31750" cap="flat" cmpd="sng" algn="ctr">
            <a:solidFill>
              <a:schemeClr val="tx1"/>
            </a:solidFill>
            <a:prstDash val="solid"/>
            <a:round/>
            <a:headEnd type="none" w="med" len="med"/>
            <a:tailEnd type="arrow"/>
          </a:ln>
          <a:effectLst/>
        </p:spPr>
      </p:cxnSp>
      <p:cxnSp>
        <p:nvCxnSpPr>
          <p:cNvPr id="65" name="Straight Arrow Connector 64"/>
          <p:cNvCxnSpPr/>
          <p:nvPr/>
        </p:nvCxnSpPr>
        <p:spPr bwMode="auto">
          <a:xfrm flipV="1">
            <a:off x="7371726" y="3352800"/>
            <a:ext cx="877538" cy="1481"/>
          </a:xfrm>
          <a:prstGeom prst="straightConnector1">
            <a:avLst/>
          </a:prstGeom>
          <a:noFill/>
          <a:ln w="31750" cap="flat" cmpd="sng" algn="ctr">
            <a:solidFill>
              <a:schemeClr val="tx1"/>
            </a:solidFill>
            <a:prstDash val="solid"/>
            <a:round/>
            <a:headEnd type="none" w="med" len="med"/>
            <a:tailEnd type="arrow"/>
          </a:ln>
          <a:effectLst/>
        </p:spPr>
      </p:cxnSp>
      <p:sp>
        <p:nvSpPr>
          <p:cNvPr id="66" name="Rounded Rectangle 65"/>
          <p:cNvSpPr/>
          <p:nvPr/>
        </p:nvSpPr>
        <p:spPr bwMode="auto">
          <a:xfrm>
            <a:off x="7683911" y="2374490"/>
            <a:ext cx="1120877" cy="560439"/>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Skew?</a:t>
            </a:r>
          </a:p>
        </p:txBody>
      </p:sp>
      <p:sp>
        <p:nvSpPr>
          <p:cNvPr id="67" name="Left Brace 66"/>
          <p:cNvSpPr/>
          <p:nvPr/>
        </p:nvSpPr>
        <p:spPr bwMode="auto">
          <a:xfrm rot="10800000">
            <a:off x="8672052" y="1666569"/>
            <a:ext cx="471948" cy="1637070"/>
          </a:xfrm>
          <a:prstGeom prst="leftBrace">
            <a:avLst/>
          </a:prstGeom>
          <a:noFill/>
          <a:ln w="31750" cap="flat" cmpd="sng" algn="ctr">
            <a:solidFill>
              <a:schemeClr val="tx1"/>
            </a:solidFill>
            <a:prstDash val="solid"/>
            <a:round/>
            <a:headEnd type="none" w="med" len="med"/>
            <a:tailEnd type="arrow"/>
          </a:ln>
          <a:effectLst/>
        </p:spPr>
        <p:txBody>
          <a:bodyPr rtlCol="0" anchor="ctr"/>
          <a:lstStyle/>
          <a:p>
            <a:pPr algn="ctr"/>
            <a:endParaRPr lang="en-US"/>
          </a:p>
        </p:txBody>
      </p:sp>
      <p:sp>
        <p:nvSpPr>
          <p:cNvPr id="68" name="Rectangle 3"/>
          <p:cNvSpPr txBox="1">
            <a:spLocks noChangeArrowheads="1"/>
          </p:cNvSpPr>
          <p:nvPr/>
        </p:nvSpPr>
        <p:spPr bwMode="auto">
          <a:xfrm>
            <a:off x="400050" y="4380271"/>
            <a:ext cx="8377238" cy="1893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6875" marR="0" lvl="0" indent="-274638" algn="l" defTabSz="914400" rtl="0" eaLnBrk="1" fontAlgn="base" latinLnBrk="0" hangingPunct="1">
              <a:lnSpc>
                <a:spcPct val="100000"/>
              </a:lnSpc>
              <a:spcBef>
                <a:spcPct val="20000"/>
              </a:spcBef>
              <a:spcAft>
                <a:spcPct val="0"/>
              </a:spcAft>
              <a:buClr>
                <a:srgbClr val="FF6600"/>
              </a:buClr>
              <a:buSzPct val="70000"/>
              <a:buFont typeface="Wingdings" pitchFamily="2" charset="2"/>
              <a:buChar char="t"/>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Using</a:t>
            </a:r>
            <a:r>
              <a:rPr kumimoji="0" lang="en-US" sz="2800" b="0" i="0" u="none" strike="noStrike" kern="0" cap="none" spc="0" normalizeH="0" noProof="0" dirty="0" smtClean="0">
                <a:ln>
                  <a:noFill/>
                </a:ln>
                <a:solidFill>
                  <a:schemeClr val="tx1"/>
                </a:solidFill>
                <a:effectLst/>
                <a:uLnTx/>
                <a:uFillTx/>
                <a:latin typeface="+mn-lt"/>
                <a:ea typeface="+mn-ea"/>
                <a:cs typeface="+mn-cs"/>
              </a:rPr>
              <a:t> NAND gate reduces SP0 at output</a:t>
            </a:r>
          </a:p>
          <a:p>
            <a:pPr marL="396875" marR="0" lvl="0" indent="-274638" algn="l" defTabSz="914400" rtl="0" eaLnBrk="1" fontAlgn="base" latinLnBrk="0" hangingPunct="1">
              <a:lnSpc>
                <a:spcPct val="100000"/>
              </a:lnSpc>
              <a:spcBef>
                <a:spcPct val="20000"/>
              </a:spcBef>
              <a:spcAft>
                <a:spcPct val="0"/>
              </a:spcAft>
              <a:buClr>
                <a:srgbClr val="FF6600"/>
              </a:buClr>
              <a:buSzPct val="70000"/>
              <a:buFont typeface="Wingdings" pitchFamily="2" charset="2"/>
              <a:buChar char="t"/>
              <a:tabLst/>
              <a:defRPr/>
            </a:pPr>
            <a:r>
              <a:rPr lang="en-US" sz="2800" kern="0" baseline="0" dirty="0" smtClean="0">
                <a:latin typeface="+mn-lt"/>
                <a:cs typeface="+mn-cs"/>
              </a:rPr>
              <a:t>Using</a:t>
            </a:r>
            <a:r>
              <a:rPr lang="en-US" sz="2800" kern="0" dirty="0" smtClean="0">
                <a:latin typeface="+mn-lt"/>
                <a:cs typeface="+mn-cs"/>
              </a:rPr>
              <a:t> NOR gate increases SP0 at output</a:t>
            </a:r>
          </a:p>
          <a:p>
            <a:pPr marL="396875" indent="-274638">
              <a:spcBef>
                <a:spcPct val="20000"/>
              </a:spcBef>
              <a:buClr>
                <a:srgbClr val="FF6600"/>
              </a:buClr>
              <a:buSzPct val="70000"/>
              <a:buFont typeface="Wingdings" pitchFamily="2" charset="2"/>
              <a:buChar char="t"/>
            </a:pPr>
            <a:r>
              <a:rPr kumimoji="0" lang="en-US" sz="2800" b="0" i="0" u="none" strike="noStrike" kern="0" cap="none" spc="0" normalizeH="0" baseline="0" noProof="0" dirty="0" smtClean="0">
                <a:ln>
                  <a:noFill/>
                </a:ln>
                <a:solidFill>
                  <a:schemeClr val="tx1"/>
                </a:solidFill>
                <a:effectLst/>
                <a:uLnTx/>
                <a:uFillTx/>
                <a:latin typeface="+mn-lt"/>
                <a:ea typeface="+mn-ea"/>
                <a:cs typeface="+mn-cs"/>
              </a:rPr>
              <a:t>In</a:t>
            </a:r>
            <a:r>
              <a:rPr kumimoji="0" lang="en-US" sz="2800" b="0" i="0" u="none" strike="noStrike" kern="0" cap="none" spc="0" normalizeH="0" noProof="0" dirty="0" smtClean="0">
                <a:ln>
                  <a:noFill/>
                </a:ln>
                <a:solidFill>
                  <a:schemeClr val="tx1"/>
                </a:solidFill>
                <a:effectLst/>
                <a:uLnTx/>
                <a:uFillTx/>
                <a:latin typeface="+mn-lt"/>
                <a:ea typeface="+mn-ea"/>
                <a:cs typeface="+mn-cs"/>
              </a:rPr>
              <a:t> both cases, </a:t>
            </a:r>
            <a:r>
              <a:rPr lang="en-US" sz="2800" dirty="0" smtClean="0"/>
              <a:t>∆</a:t>
            </a:r>
            <a:r>
              <a:rPr lang="en-US" sz="2800" b="1" dirty="0" smtClean="0"/>
              <a:t>V</a:t>
            </a:r>
            <a:r>
              <a:rPr lang="en-US" sz="2800" b="1" baseline="-25000" dirty="0" smtClean="0"/>
              <a:t>TH</a:t>
            </a:r>
            <a:r>
              <a:rPr lang="en-US" sz="2800" b="1" dirty="0" smtClean="0"/>
              <a:t> </a:t>
            </a:r>
            <a:r>
              <a:rPr kumimoji="0" lang="en-US" sz="2800" b="0" i="0" u="none" strike="noStrike" kern="0" cap="none" spc="0" normalizeH="0" noProof="0" dirty="0" smtClean="0">
                <a:ln>
                  <a:noFill/>
                </a:ln>
                <a:solidFill>
                  <a:schemeClr val="tx1"/>
                </a:solidFill>
                <a:effectLst/>
                <a:uLnTx/>
                <a:uFillTx/>
                <a:latin typeface="+mn-lt"/>
                <a:ea typeface="+mn-ea"/>
                <a:cs typeface="+mn-cs"/>
              </a:rPr>
              <a:t>mismatch will exist!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61" grpId="0"/>
      <p:bldP spid="62" grpId="0"/>
      <p:bldP spid="66" grpId="0" animBg="1"/>
      <p:bldP spid="67" grpId="0" animBg="1"/>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due to ∆</a:t>
            </a:r>
            <a:r>
              <a:rPr lang="en-US" b="1" dirty="0" smtClean="0"/>
              <a:t>V</a:t>
            </a:r>
            <a:r>
              <a:rPr lang="en-US" b="1" baseline="-25000" dirty="0" smtClean="0"/>
              <a:t>TH</a:t>
            </a:r>
            <a:r>
              <a:rPr lang="en-US" b="1" dirty="0" smtClean="0"/>
              <a:t> mismatch?</a:t>
            </a:r>
            <a:endParaRPr lang="en-US" dirty="0"/>
          </a:p>
        </p:txBody>
      </p:sp>
      <p:sp>
        <p:nvSpPr>
          <p:cNvPr id="3" name="Content Placeholder 2"/>
          <p:cNvSpPr>
            <a:spLocks noGrp="1"/>
          </p:cNvSpPr>
          <p:nvPr>
            <p:ph idx="1"/>
          </p:nvPr>
        </p:nvSpPr>
        <p:spPr/>
        <p:txBody>
          <a:bodyPr/>
          <a:lstStyle/>
          <a:p>
            <a:r>
              <a:rPr lang="en-US" dirty="0" smtClean="0"/>
              <a:t>Clock skew can degrade significantly!</a:t>
            </a:r>
          </a:p>
          <a:p>
            <a:endParaRPr lang="en-US" dirty="0" smtClean="0"/>
          </a:p>
          <a:p>
            <a:r>
              <a:rPr lang="en-US" dirty="0" smtClean="0"/>
              <a:t>Up to 2.5X increase in skew [Chakraborty et al, DATE 2009]</a:t>
            </a:r>
          </a:p>
          <a:p>
            <a:pPr lvl="1"/>
            <a:r>
              <a:rPr lang="en-US" dirty="0" smtClean="0"/>
              <a:t>Large variation due to difference in nominal values</a:t>
            </a:r>
          </a:p>
          <a:p>
            <a:pPr lvl="1"/>
            <a:r>
              <a:rPr lang="en-US" dirty="0" smtClean="0"/>
              <a:t>Will lead to timing violation and circuit failure</a:t>
            </a:r>
            <a:endParaRPr lang="en-US" dirty="0"/>
          </a:p>
        </p:txBody>
      </p:sp>
      <p:sp>
        <p:nvSpPr>
          <p:cNvPr id="4" name="Slide Number Placeholder 3"/>
          <p:cNvSpPr>
            <a:spLocks noGrp="1"/>
          </p:cNvSpPr>
          <p:nvPr>
            <p:ph type="sldNum" sz="quarter" idx="12"/>
          </p:nvPr>
        </p:nvSpPr>
        <p:spPr/>
        <p:txBody>
          <a:bodyPr/>
          <a:lstStyle/>
          <a:p>
            <a:pPr>
              <a:defRPr/>
            </a:pPr>
            <a:fld id="{F0878F97-9259-451E-A3DC-FD6305E0518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t>Outline</a:t>
            </a:r>
          </a:p>
        </p:txBody>
      </p:sp>
      <p:sp>
        <p:nvSpPr>
          <p:cNvPr id="37890" name="Rectangle 3"/>
          <p:cNvSpPr>
            <a:spLocks noGrp="1" noChangeArrowheads="1"/>
          </p:cNvSpPr>
          <p:nvPr>
            <p:ph type="body" idx="1"/>
          </p:nvPr>
        </p:nvSpPr>
        <p:spPr/>
        <p:txBody>
          <a:bodyPr/>
          <a:lstStyle/>
          <a:p>
            <a:r>
              <a:rPr lang="en-US" dirty="0" smtClean="0"/>
              <a:t>Background of NBTI &amp; Clock Gating</a:t>
            </a:r>
          </a:p>
          <a:p>
            <a:r>
              <a:rPr lang="en-US" dirty="0" smtClean="0"/>
              <a:t>Problem: Skew due to NBTI in gated clock</a:t>
            </a:r>
          </a:p>
          <a:p>
            <a:r>
              <a:rPr lang="en-US" b="1" dirty="0" smtClean="0"/>
              <a:t>Previous Works</a:t>
            </a:r>
          </a:p>
          <a:p>
            <a:r>
              <a:rPr lang="en-US" dirty="0" smtClean="0"/>
              <a:t>Proposed Solution</a:t>
            </a:r>
          </a:p>
          <a:p>
            <a:r>
              <a:rPr lang="en-US" dirty="0" smtClean="0"/>
              <a:t>Results</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13</a:t>
            </a:fld>
            <a:endParaRPr lang="en-US"/>
          </a:p>
        </p:txBody>
      </p:sp>
    </p:spTree>
  </p:cSld>
  <p:clrMapOvr>
    <a:masterClrMapping/>
  </p:clrMapOvr>
  <p:transition advTm="154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smtClean="0"/>
              <a:t>Previous Works</a:t>
            </a:r>
          </a:p>
        </p:txBody>
      </p:sp>
      <p:sp>
        <p:nvSpPr>
          <p:cNvPr id="37890" name="Rectangle 3"/>
          <p:cNvSpPr>
            <a:spLocks noGrp="1" noChangeArrowheads="1"/>
          </p:cNvSpPr>
          <p:nvPr>
            <p:ph type="body" idx="1"/>
          </p:nvPr>
        </p:nvSpPr>
        <p:spPr/>
        <p:txBody>
          <a:bodyPr/>
          <a:lstStyle/>
          <a:p>
            <a:r>
              <a:rPr lang="en-US" dirty="0" smtClean="0"/>
              <a:t>2003: US patent 6651230 [John Cohn et. al.]</a:t>
            </a:r>
          </a:p>
          <a:p>
            <a:pPr lvl="1"/>
            <a:r>
              <a:rPr lang="en-US" dirty="0" smtClean="0"/>
              <a:t>Essentially overdesign by tightening skew bound.</a:t>
            </a:r>
          </a:p>
          <a:p>
            <a:pPr lvl="1"/>
            <a:r>
              <a:rPr lang="en-US" b="1" dirty="0" smtClean="0">
                <a:solidFill>
                  <a:srgbClr val="FF0000"/>
                </a:solidFill>
              </a:rPr>
              <a:t>A limit to which skew constraint can be tightened.</a:t>
            </a:r>
          </a:p>
          <a:p>
            <a:endParaRPr lang="en-US" dirty="0" smtClean="0"/>
          </a:p>
          <a:p>
            <a:r>
              <a:rPr lang="en-US" dirty="0" smtClean="0"/>
              <a:t>2009: DATE 09 [Chakraborty et. al.]</a:t>
            </a:r>
          </a:p>
          <a:p>
            <a:pPr lvl="1"/>
            <a:r>
              <a:rPr lang="en-US" dirty="0" smtClean="0"/>
              <a:t>First runtime compensation for NBTI in clock trees</a:t>
            </a:r>
          </a:p>
          <a:p>
            <a:pPr lvl="1"/>
            <a:r>
              <a:rPr lang="en-US" dirty="0" smtClean="0"/>
              <a:t>At runtime, choose NAND or NOR to drive</a:t>
            </a:r>
          </a:p>
          <a:p>
            <a:pPr lvl="1"/>
            <a:r>
              <a:rPr lang="en-US" dirty="0" smtClean="0"/>
              <a:t>Aims to equalize all signal probabilities (of clock nets)</a:t>
            </a:r>
          </a:p>
          <a:p>
            <a:pPr lvl="2"/>
            <a:r>
              <a:rPr lang="en-US" b="1" dirty="0" smtClean="0">
                <a:solidFill>
                  <a:srgbClr val="FF0000"/>
                </a:solidFill>
              </a:rPr>
              <a:t>Power Penalty?  Routing?</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14</a:t>
            </a:fld>
            <a:endParaRPr lang="en-US"/>
          </a:p>
        </p:txBody>
      </p:sp>
    </p:spTree>
  </p:cSld>
  <p:clrMapOvr>
    <a:masterClrMapping/>
  </p:clrMapOvr>
  <p:transition advTm="154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smtClean="0"/>
              <a:t>Previous Works (2)</a:t>
            </a:r>
          </a:p>
        </p:txBody>
      </p:sp>
      <p:sp>
        <p:nvSpPr>
          <p:cNvPr id="36" name="Slide Number Placeholder 35"/>
          <p:cNvSpPr>
            <a:spLocks noGrp="1"/>
          </p:cNvSpPr>
          <p:nvPr>
            <p:ph type="sldNum" sz="quarter" idx="12"/>
          </p:nvPr>
        </p:nvSpPr>
        <p:spPr>
          <a:xfrm>
            <a:off x="3638098" y="6371340"/>
            <a:ext cx="2133600" cy="361950"/>
          </a:xfrm>
        </p:spPr>
        <p:txBody>
          <a:bodyPr/>
          <a:lstStyle/>
          <a:p>
            <a:pPr>
              <a:defRPr/>
            </a:pPr>
            <a:fld id="{F0878F97-9259-451E-A3DC-FD6305E0518E}" type="slidenum">
              <a:rPr lang="en-US" smtClean="0"/>
              <a:pPr>
                <a:defRPr/>
              </a:pPr>
              <a:t>15</a:t>
            </a:fld>
            <a:endParaRPr lang="en-US" dirty="0"/>
          </a:p>
        </p:txBody>
      </p:sp>
      <p:sp>
        <p:nvSpPr>
          <p:cNvPr id="20" name="Rectangle 19"/>
          <p:cNvSpPr/>
          <p:nvPr/>
        </p:nvSpPr>
        <p:spPr bwMode="auto">
          <a:xfrm>
            <a:off x="2657196" y="1151329"/>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NOR</a:t>
            </a:r>
            <a:endParaRPr lang="en-US" b="1" dirty="0">
              <a:solidFill>
                <a:schemeClr val="tx1"/>
              </a:solidFill>
            </a:endParaRPr>
          </a:p>
        </p:txBody>
      </p:sp>
      <p:cxnSp>
        <p:nvCxnSpPr>
          <p:cNvPr id="22" name="Straight Arrow Connector 21"/>
          <p:cNvCxnSpPr/>
          <p:nvPr/>
        </p:nvCxnSpPr>
        <p:spPr bwMode="auto">
          <a:xfrm>
            <a:off x="1818996" y="1355353"/>
            <a:ext cx="838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993" name="TextBox 23"/>
          <p:cNvSpPr txBox="1">
            <a:spLocks noChangeArrowheads="1"/>
          </p:cNvSpPr>
          <p:nvPr/>
        </p:nvSpPr>
        <p:spPr bwMode="auto">
          <a:xfrm>
            <a:off x="1221714" y="2657250"/>
            <a:ext cx="878960" cy="400110"/>
          </a:xfrm>
          <a:prstGeom prst="rect">
            <a:avLst/>
          </a:prstGeom>
          <a:noFill/>
          <a:ln w="9525">
            <a:noFill/>
            <a:miter lim="800000"/>
            <a:headEnd/>
            <a:tailEnd/>
          </a:ln>
        </p:spPr>
        <p:txBody>
          <a:bodyPr wrap="none">
            <a:spAutoFit/>
          </a:bodyPr>
          <a:lstStyle/>
          <a:p>
            <a:pPr algn="ctr"/>
            <a:r>
              <a:rPr lang="en-US" b="1" dirty="0"/>
              <a:t>GATE</a:t>
            </a:r>
          </a:p>
        </p:txBody>
      </p:sp>
      <p:sp>
        <p:nvSpPr>
          <p:cNvPr id="41994" name="TextBox 24"/>
          <p:cNvSpPr txBox="1">
            <a:spLocks noChangeArrowheads="1"/>
          </p:cNvSpPr>
          <p:nvPr/>
        </p:nvSpPr>
        <p:spPr bwMode="auto">
          <a:xfrm>
            <a:off x="1051287" y="1104631"/>
            <a:ext cx="713658" cy="400110"/>
          </a:xfrm>
          <a:prstGeom prst="rect">
            <a:avLst/>
          </a:prstGeom>
          <a:noFill/>
          <a:ln w="9525">
            <a:noFill/>
            <a:miter lim="800000"/>
            <a:headEnd/>
            <a:tailEnd/>
          </a:ln>
        </p:spPr>
        <p:txBody>
          <a:bodyPr wrap="none">
            <a:spAutoFit/>
          </a:bodyPr>
          <a:lstStyle/>
          <a:p>
            <a:pPr algn="ctr"/>
            <a:r>
              <a:rPr lang="en-US" b="1" dirty="0"/>
              <a:t>CLK</a:t>
            </a:r>
          </a:p>
        </p:txBody>
      </p:sp>
      <p:sp>
        <p:nvSpPr>
          <p:cNvPr id="26" name="Rectangle 25"/>
          <p:cNvSpPr/>
          <p:nvPr/>
        </p:nvSpPr>
        <p:spPr bwMode="auto">
          <a:xfrm>
            <a:off x="2686692" y="3680666"/>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NAND</a:t>
            </a:r>
            <a:endParaRPr lang="en-US" b="1" dirty="0">
              <a:solidFill>
                <a:schemeClr val="tx1"/>
              </a:solidFill>
            </a:endParaRPr>
          </a:p>
        </p:txBody>
      </p:sp>
      <p:cxnSp>
        <p:nvCxnSpPr>
          <p:cNvPr id="27" name="Straight Arrow Connector 26"/>
          <p:cNvCxnSpPr/>
          <p:nvPr/>
        </p:nvCxnSpPr>
        <p:spPr bwMode="auto">
          <a:xfrm>
            <a:off x="1848492" y="4297633"/>
            <a:ext cx="838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997" name="TextBox 27"/>
          <p:cNvSpPr txBox="1">
            <a:spLocks noChangeArrowheads="1"/>
          </p:cNvSpPr>
          <p:nvPr/>
        </p:nvSpPr>
        <p:spPr bwMode="auto">
          <a:xfrm>
            <a:off x="1080783" y="4046470"/>
            <a:ext cx="713658" cy="400110"/>
          </a:xfrm>
          <a:prstGeom prst="rect">
            <a:avLst/>
          </a:prstGeom>
          <a:noFill/>
          <a:ln w="9525">
            <a:noFill/>
            <a:miter lim="800000"/>
            <a:headEnd/>
            <a:tailEnd/>
          </a:ln>
        </p:spPr>
        <p:txBody>
          <a:bodyPr wrap="none">
            <a:spAutoFit/>
          </a:bodyPr>
          <a:lstStyle/>
          <a:p>
            <a:pPr algn="ctr"/>
            <a:r>
              <a:rPr lang="en-US" b="1" dirty="0"/>
              <a:t>CLK</a:t>
            </a:r>
          </a:p>
        </p:txBody>
      </p:sp>
      <p:cxnSp>
        <p:nvCxnSpPr>
          <p:cNvPr id="35" name="Straight Arrow Connector 34"/>
          <p:cNvCxnSpPr>
            <a:stCxn id="41993" idx="0"/>
          </p:cNvCxnSpPr>
          <p:nvPr/>
        </p:nvCxnSpPr>
        <p:spPr bwMode="auto">
          <a:xfrm rot="5400000" flipH="1" flipV="1">
            <a:off x="1655228" y="1687282"/>
            <a:ext cx="975934" cy="9640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1" idx="6"/>
          </p:cNvCxnSpPr>
          <p:nvPr/>
        </p:nvCxnSpPr>
        <p:spPr bwMode="auto">
          <a:xfrm>
            <a:off x="2212188" y="3499374"/>
            <a:ext cx="472018" cy="4236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hape 42"/>
          <p:cNvCxnSpPr>
            <a:stCxn id="20" idx="3"/>
          </p:cNvCxnSpPr>
          <p:nvPr/>
        </p:nvCxnSpPr>
        <p:spPr bwMode="auto">
          <a:xfrm>
            <a:off x="3952596" y="1570429"/>
            <a:ext cx="2492432" cy="656592"/>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a:stCxn id="26" idx="3"/>
          </p:cNvCxnSpPr>
          <p:nvPr/>
        </p:nvCxnSpPr>
        <p:spPr bwMode="auto">
          <a:xfrm flipV="1">
            <a:off x="3982092" y="3215163"/>
            <a:ext cx="2521930" cy="884603"/>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006" idx="0"/>
            <a:endCxn id="39" idx="1"/>
          </p:cNvCxnSpPr>
          <p:nvPr/>
        </p:nvCxnSpPr>
        <p:spPr bwMode="auto">
          <a:xfrm rot="16200000" flipV="1">
            <a:off x="6533066" y="3868971"/>
            <a:ext cx="498945" cy="113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6" name="TextBox 47"/>
          <p:cNvSpPr txBox="1">
            <a:spLocks noChangeArrowheads="1"/>
          </p:cNvSpPr>
          <p:nvPr/>
        </p:nvSpPr>
        <p:spPr bwMode="auto">
          <a:xfrm>
            <a:off x="6188524" y="4124114"/>
            <a:ext cx="1199367" cy="400110"/>
          </a:xfrm>
          <a:prstGeom prst="rect">
            <a:avLst/>
          </a:prstGeom>
          <a:noFill/>
          <a:ln w="9525">
            <a:noFill/>
            <a:miter lim="800000"/>
            <a:headEnd/>
            <a:tailEnd/>
          </a:ln>
        </p:spPr>
        <p:txBody>
          <a:bodyPr wrap="none">
            <a:spAutoFit/>
          </a:bodyPr>
          <a:lstStyle/>
          <a:p>
            <a:pPr algn="ctr"/>
            <a:r>
              <a:rPr lang="en-US" b="1" dirty="0" smtClean="0"/>
              <a:t>SELECT</a:t>
            </a:r>
            <a:endParaRPr lang="en-US" b="1" dirty="0"/>
          </a:p>
        </p:txBody>
      </p:sp>
      <p:sp>
        <p:nvSpPr>
          <p:cNvPr id="30" name="TextBox 29"/>
          <p:cNvSpPr txBox="1"/>
          <p:nvPr/>
        </p:nvSpPr>
        <p:spPr>
          <a:xfrm>
            <a:off x="4309594" y="1112616"/>
            <a:ext cx="1422184" cy="400110"/>
          </a:xfrm>
          <a:prstGeom prst="rect">
            <a:avLst/>
          </a:prstGeom>
          <a:noFill/>
        </p:spPr>
        <p:txBody>
          <a:bodyPr wrap="none" rtlCol="0">
            <a:spAutoFit/>
          </a:bodyPr>
          <a:lstStyle/>
          <a:p>
            <a:r>
              <a:rPr lang="en-US" b="1" dirty="0" smtClean="0"/>
              <a:t>Gated at 0</a:t>
            </a:r>
          </a:p>
        </p:txBody>
      </p:sp>
      <p:sp>
        <p:nvSpPr>
          <p:cNvPr id="33" name="TextBox 32"/>
          <p:cNvSpPr txBox="1"/>
          <p:nvPr/>
        </p:nvSpPr>
        <p:spPr>
          <a:xfrm>
            <a:off x="4150745" y="4124342"/>
            <a:ext cx="1422184" cy="400110"/>
          </a:xfrm>
          <a:prstGeom prst="rect">
            <a:avLst/>
          </a:prstGeom>
          <a:noFill/>
        </p:spPr>
        <p:txBody>
          <a:bodyPr wrap="none" rtlCol="0">
            <a:spAutoFit/>
          </a:bodyPr>
          <a:lstStyle/>
          <a:p>
            <a:r>
              <a:rPr lang="en-US" b="1" dirty="0" smtClean="0"/>
              <a:t>Gated at 1</a:t>
            </a:r>
          </a:p>
        </p:txBody>
      </p:sp>
      <p:sp>
        <p:nvSpPr>
          <p:cNvPr id="39" name="Flowchart: Manual Operation 38"/>
          <p:cNvSpPr/>
          <p:nvPr/>
        </p:nvSpPr>
        <p:spPr bwMode="auto">
          <a:xfrm rot="16200000">
            <a:off x="5692860" y="2418751"/>
            <a:ext cx="2168013" cy="678425"/>
          </a:xfrm>
          <a:prstGeom prst="flowChartManualOperati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MUX</a:t>
            </a:r>
          </a:p>
        </p:txBody>
      </p:sp>
      <p:cxnSp>
        <p:nvCxnSpPr>
          <p:cNvPr id="57" name="Straight Arrow Connector 56"/>
          <p:cNvCxnSpPr>
            <a:stCxn id="39" idx="2"/>
          </p:cNvCxnSpPr>
          <p:nvPr/>
        </p:nvCxnSpPr>
        <p:spPr bwMode="auto">
          <a:xfrm>
            <a:off x="7116079" y="2757963"/>
            <a:ext cx="1187246" cy="1588"/>
          </a:xfrm>
          <a:prstGeom prst="straightConnector1">
            <a:avLst/>
          </a:prstGeom>
          <a:noFill/>
          <a:ln w="31750" cap="flat" cmpd="sng" algn="ctr">
            <a:solidFill>
              <a:schemeClr val="tx1"/>
            </a:solidFill>
            <a:prstDash val="solid"/>
            <a:round/>
            <a:headEnd type="none" w="med" len="med"/>
            <a:tailEnd type="arrow"/>
          </a:ln>
          <a:effectLst/>
        </p:spPr>
      </p:cxnSp>
      <p:sp>
        <p:nvSpPr>
          <p:cNvPr id="58" name="TextBox 47"/>
          <p:cNvSpPr txBox="1">
            <a:spLocks noChangeArrowheads="1"/>
          </p:cNvSpPr>
          <p:nvPr/>
        </p:nvSpPr>
        <p:spPr bwMode="auto">
          <a:xfrm>
            <a:off x="7141190" y="2934415"/>
            <a:ext cx="1398140" cy="400110"/>
          </a:xfrm>
          <a:prstGeom prst="rect">
            <a:avLst/>
          </a:prstGeom>
          <a:noFill/>
          <a:ln w="9525">
            <a:noFill/>
            <a:miter lim="800000"/>
            <a:headEnd/>
            <a:tailEnd/>
          </a:ln>
        </p:spPr>
        <p:txBody>
          <a:bodyPr wrap="none">
            <a:spAutoFit/>
          </a:bodyPr>
          <a:lstStyle/>
          <a:p>
            <a:pPr algn="ctr"/>
            <a:r>
              <a:rPr lang="en-US" b="1" dirty="0" smtClean="0"/>
              <a:t>CLK_OUT</a:t>
            </a:r>
            <a:endParaRPr lang="en-US" b="1" dirty="0"/>
          </a:p>
        </p:txBody>
      </p:sp>
      <p:sp>
        <p:nvSpPr>
          <p:cNvPr id="60" name="TextBox 59"/>
          <p:cNvSpPr txBox="1"/>
          <p:nvPr/>
        </p:nvSpPr>
        <p:spPr>
          <a:xfrm>
            <a:off x="1533833" y="4970222"/>
            <a:ext cx="6341806" cy="1015663"/>
          </a:xfrm>
          <a:prstGeom prst="rect">
            <a:avLst/>
          </a:prstGeom>
          <a:noFill/>
        </p:spPr>
        <p:txBody>
          <a:bodyPr wrap="square" rtlCol="0">
            <a:spAutoFit/>
          </a:bodyPr>
          <a:lstStyle/>
          <a:p>
            <a:r>
              <a:rPr lang="en-US" b="1" dirty="0" smtClean="0"/>
              <a:t>If { GATE = FALSE }               CLK_OUT = CLK</a:t>
            </a:r>
          </a:p>
          <a:p>
            <a:r>
              <a:rPr lang="en-US" b="1" dirty="0" smtClean="0"/>
              <a:t>Else If { SELECT = 0 }            CLK_OUT = 0</a:t>
            </a:r>
          </a:p>
          <a:p>
            <a:r>
              <a:rPr lang="en-US" b="1" dirty="0" smtClean="0"/>
              <a:t>Else                                         CLK_OUT = 1</a:t>
            </a:r>
            <a:endParaRPr lang="en-US" b="1" dirty="0"/>
          </a:p>
        </p:txBody>
      </p:sp>
      <p:grpSp>
        <p:nvGrpSpPr>
          <p:cNvPr id="69" name="Group 19"/>
          <p:cNvGrpSpPr/>
          <p:nvPr/>
        </p:nvGrpSpPr>
        <p:grpSpPr>
          <a:xfrm rot="2549390">
            <a:off x="1735976" y="3068241"/>
            <a:ext cx="575957" cy="420565"/>
            <a:chOff x="1976284" y="1224116"/>
            <a:chExt cx="1224116" cy="781665"/>
          </a:xfrm>
          <a:solidFill>
            <a:schemeClr val="accent1"/>
          </a:solidFill>
        </p:grpSpPr>
        <p:sp>
          <p:nvSpPr>
            <p:cNvPr id="70" name="Isosceles Triangle 69"/>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1" name="Oval 70"/>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cxnSp>
        <p:nvCxnSpPr>
          <p:cNvPr id="74" name="Straight Arrow Connector 73"/>
          <p:cNvCxnSpPr>
            <a:stCxn id="41993" idx="2"/>
            <a:endCxn id="70" idx="1"/>
          </p:cNvCxnSpPr>
          <p:nvPr/>
        </p:nvCxnSpPr>
        <p:spPr bwMode="auto">
          <a:xfrm rot="16200000" flipH="1">
            <a:off x="1682638" y="3035915"/>
            <a:ext cx="163307" cy="206195"/>
          </a:xfrm>
          <a:prstGeom prst="straightConnector1">
            <a:avLst/>
          </a:prstGeom>
          <a:noFill/>
          <a:ln w="31750" cap="flat" cmpd="sng" algn="ctr">
            <a:solidFill>
              <a:schemeClr val="tx1"/>
            </a:solidFill>
            <a:prstDash val="solid"/>
            <a:round/>
            <a:headEnd type="none" w="med" len="med"/>
            <a:tailEnd type="arrow"/>
          </a:ln>
          <a:effectLst/>
        </p:spPr>
      </p:cxnSp>
    </p:spTree>
    <p:custDataLst>
      <p:tags r:id="rId1"/>
    </p:custDataLst>
  </p:cSld>
  <p:clrMapOvr>
    <a:masterClrMapping/>
  </p:clrMapOvr>
  <p:transition advTm="9432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dirty="0" smtClean="0"/>
              <a:t>Outline</a:t>
            </a:r>
          </a:p>
        </p:txBody>
      </p:sp>
      <p:sp>
        <p:nvSpPr>
          <p:cNvPr id="44034" name="Rectangle 3"/>
          <p:cNvSpPr>
            <a:spLocks noGrp="1" noChangeArrowheads="1"/>
          </p:cNvSpPr>
          <p:nvPr>
            <p:ph type="body" idx="1"/>
          </p:nvPr>
        </p:nvSpPr>
        <p:spPr/>
        <p:txBody>
          <a:bodyPr/>
          <a:lstStyle/>
          <a:p>
            <a:endParaRPr lang="en-US" dirty="0" smtClean="0"/>
          </a:p>
          <a:p>
            <a:r>
              <a:rPr lang="en-US" dirty="0" smtClean="0"/>
              <a:t>Background of NBTI &amp; Clock Gating</a:t>
            </a:r>
          </a:p>
          <a:p>
            <a:r>
              <a:rPr lang="en-US" dirty="0" smtClean="0"/>
              <a:t>Problem: Skew due to NBTI in gated clock</a:t>
            </a:r>
          </a:p>
          <a:p>
            <a:r>
              <a:rPr lang="en-US" dirty="0" smtClean="0"/>
              <a:t>Previous Works</a:t>
            </a:r>
          </a:p>
          <a:p>
            <a:r>
              <a:rPr lang="en-US" b="1" dirty="0" smtClean="0"/>
              <a:t>Proposed Solution</a:t>
            </a:r>
          </a:p>
          <a:p>
            <a:r>
              <a:rPr lang="en-US" dirty="0" smtClean="0"/>
              <a:t>Results</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16</a:t>
            </a:fld>
            <a:endParaRPr lang="en-US"/>
          </a:p>
        </p:txBody>
      </p:sp>
    </p:spTree>
  </p:cSld>
  <p:clrMapOvr>
    <a:masterClrMapping/>
  </p:clrMapOvr>
  <p:transition advTm="1864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idx="1"/>
          </p:nvPr>
        </p:nvSpPr>
        <p:spPr/>
        <p:txBody>
          <a:bodyPr/>
          <a:lstStyle/>
          <a:p>
            <a:r>
              <a:rPr lang="en-US" dirty="0" smtClean="0"/>
              <a:t>NAND Gate increases SP0 at output</a:t>
            </a:r>
          </a:p>
          <a:p>
            <a:r>
              <a:rPr lang="en-US" dirty="0" smtClean="0"/>
              <a:t>NOR Gate reduces SP0 at output</a:t>
            </a:r>
          </a:p>
          <a:p>
            <a:r>
              <a:rPr lang="en-US" dirty="0" smtClean="0"/>
              <a:t>SP0 impacts delay cell of the cell being driven</a:t>
            </a:r>
          </a:p>
          <a:p>
            <a:r>
              <a:rPr lang="en-US" dirty="0" smtClean="0"/>
              <a:t>Need to reduce </a:t>
            </a:r>
            <a:r>
              <a:rPr lang="en-US" b="1" dirty="0" smtClean="0"/>
              <a:t>delay </a:t>
            </a:r>
            <a:r>
              <a:rPr lang="en-US" dirty="0" smtClean="0"/>
              <a:t>difference at sinks</a:t>
            </a:r>
          </a:p>
          <a:p>
            <a:endParaRPr lang="en-US" dirty="0" smtClean="0"/>
          </a:p>
          <a:p>
            <a:r>
              <a:rPr lang="en-US" dirty="0" smtClean="0"/>
              <a:t>Multiple levels of clock gating elements</a:t>
            </a:r>
          </a:p>
          <a:p>
            <a:pPr lvl="1"/>
            <a:r>
              <a:rPr lang="en-US" dirty="0" smtClean="0"/>
              <a:t>Can we selectively choose NAND/NOR at the right places, so that even if SP0 is different within the tree, by the time sinks are reached, the </a:t>
            </a:r>
            <a:r>
              <a:rPr lang="en-US" b="1" dirty="0" smtClean="0"/>
              <a:t>delay </a:t>
            </a:r>
            <a:r>
              <a:rPr lang="en-US" dirty="0" smtClean="0"/>
              <a:t>difference is minimized?</a:t>
            </a:r>
          </a:p>
          <a:p>
            <a:endParaRPr lang="en-US" b="1" baseline="-25000" dirty="0" smtClean="0"/>
          </a:p>
        </p:txBody>
      </p:sp>
      <p:sp>
        <p:nvSpPr>
          <p:cNvPr id="4" name="Slide Number Placeholder 3"/>
          <p:cNvSpPr>
            <a:spLocks noGrp="1"/>
          </p:cNvSpPr>
          <p:nvPr>
            <p:ph type="sldNum" sz="quarter" idx="12"/>
          </p:nvPr>
        </p:nvSpPr>
        <p:spPr/>
        <p:txBody>
          <a:bodyPr/>
          <a:lstStyle/>
          <a:p>
            <a:pPr>
              <a:defRPr/>
            </a:pPr>
            <a:fld id="{F0878F97-9259-451E-A3DC-FD6305E0518E}"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p:txBody>
          <a:bodyPr/>
          <a:lstStyle/>
          <a:p>
            <a:r>
              <a:rPr lang="en-US" dirty="0" smtClean="0"/>
              <a:t>At design time (i.e. statically), determine NAND or NOR choice for each gating enabled buffer</a:t>
            </a:r>
          </a:p>
          <a:p>
            <a:pPr lvl="1"/>
            <a:r>
              <a:rPr lang="en-US" dirty="0" smtClean="0"/>
              <a:t>Objective:  Minimize skew after NBTI aging</a:t>
            </a:r>
          </a:p>
          <a:p>
            <a:endParaRPr lang="en-US" dirty="0" smtClean="0"/>
          </a:p>
          <a:p>
            <a:r>
              <a:rPr lang="en-US" dirty="0" smtClean="0"/>
              <a:t>Benefits:</a:t>
            </a:r>
          </a:p>
          <a:p>
            <a:pPr lvl="1"/>
            <a:r>
              <a:rPr lang="en-US" dirty="0" smtClean="0"/>
              <a:t>No hardware penalty </a:t>
            </a:r>
            <a:r>
              <a:rPr lang="en-US" dirty="0" err="1" smtClean="0"/>
              <a:t>w.r.t</a:t>
            </a:r>
            <a:r>
              <a:rPr lang="en-US" dirty="0" smtClean="0"/>
              <a:t>. regular clock gating</a:t>
            </a:r>
          </a:p>
          <a:p>
            <a:pPr lvl="1"/>
            <a:r>
              <a:rPr lang="en-US" dirty="0" smtClean="0"/>
              <a:t>No glitches due to SELECT signal switch</a:t>
            </a:r>
          </a:p>
          <a:p>
            <a:pPr lvl="1"/>
            <a:r>
              <a:rPr lang="en-US" dirty="0" smtClean="0"/>
              <a:t>No extra routing overhead</a:t>
            </a:r>
          </a:p>
        </p:txBody>
      </p:sp>
      <p:sp>
        <p:nvSpPr>
          <p:cNvPr id="32" name="Rectangle 2"/>
          <p:cNvSpPr txBox="1">
            <a:spLocks noChangeArrowheads="1"/>
          </p:cNvSpPr>
          <p:nvPr/>
        </p:nvSpPr>
        <p:spPr bwMode="auto">
          <a:xfrm>
            <a:off x="431800" y="101600"/>
            <a:ext cx="8272463"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2"/>
                </a:solidFill>
                <a:effectLst/>
                <a:uLnTx/>
                <a:uFillTx/>
                <a:latin typeface="+mj-lt"/>
                <a:ea typeface="+mj-ea"/>
                <a:cs typeface="+mj-cs"/>
              </a:rPr>
              <a:t>Proposed</a:t>
            </a:r>
            <a:r>
              <a:rPr kumimoji="0" lang="en-US" sz="3200" b="0" i="0" u="none" strike="noStrike" kern="0" cap="none" spc="0" normalizeH="0" noProof="0" dirty="0" smtClean="0">
                <a:ln>
                  <a:noFill/>
                </a:ln>
                <a:solidFill>
                  <a:schemeClr val="accent2"/>
                </a:solidFill>
                <a:effectLst/>
                <a:uLnTx/>
                <a:uFillTx/>
                <a:latin typeface="+mj-lt"/>
                <a:ea typeface="+mj-ea"/>
                <a:cs typeface="+mj-cs"/>
              </a:rPr>
              <a:t> Solution</a:t>
            </a:r>
            <a:endParaRPr kumimoji="0" lang="en-US" sz="3200" b="0" i="0" u="none" strike="noStrike" kern="0" cap="none" spc="0" normalizeH="0" baseline="0" noProof="0" dirty="0" smtClean="0">
              <a:ln>
                <a:noFill/>
              </a:ln>
              <a:solidFill>
                <a:schemeClr val="accent2"/>
              </a:solidFill>
              <a:effectLst/>
              <a:uLnTx/>
              <a:uFillTx/>
              <a:latin typeface="+mj-lt"/>
              <a:ea typeface="+mj-ea"/>
              <a:cs typeface="+mj-cs"/>
            </a:endParaRPr>
          </a:p>
        </p:txBody>
      </p:sp>
      <p:sp>
        <p:nvSpPr>
          <p:cNvPr id="37" name="Slide Number Placeholder 36"/>
          <p:cNvSpPr>
            <a:spLocks noGrp="1"/>
          </p:cNvSpPr>
          <p:nvPr>
            <p:ph type="sldNum" sz="quarter" idx="12"/>
          </p:nvPr>
        </p:nvSpPr>
        <p:spPr/>
        <p:txBody>
          <a:bodyPr/>
          <a:lstStyle/>
          <a:p>
            <a:pPr>
              <a:defRPr/>
            </a:pPr>
            <a:fld id="{F0878F97-9259-451E-A3DC-FD6305E0518E}" type="slidenum">
              <a:rPr lang="en-US" smtClean="0"/>
              <a:pPr>
                <a:defRPr/>
              </a:pPr>
              <a:t>18</a:t>
            </a:fld>
            <a:endParaRPr lang="en-US" dirty="0"/>
          </a:p>
        </p:txBody>
      </p:sp>
    </p:spTree>
    <p:custDataLst>
      <p:tags r:id="rId1"/>
    </p:custDataLst>
  </p:cSld>
  <p:clrMapOvr>
    <a:masterClrMapping/>
  </p:clrMapOvr>
  <p:transition advTm="11179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431800" y="101600"/>
            <a:ext cx="8272463"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accent2"/>
                </a:solidFill>
                <a:effectLst/>
                <a:uLnTx/>
                <a:uFillTx/>
                <a:latin typeface="+mj-lt"/>
                <a:ea typeface="+mj-ea"/>
                <a:cs typeface="+mj-cs"/>
              </a:rPr>
              <a:t>Our Optimization Flow</a:t>
            </a:r>
          </a:p>
        </p:txBody>
      </p:sp>
      <p:sp>
        <p:nvSpPr>
          <p:cNvPr id="37" name="Slide Number Placeholder 36"/>
          <p:cNvSpPr>
            <a:spLocks noGrp="1"/>
          </p:cNvSpPr>
          <p:nvPr>
            <p:ph type="sldNum" sz="quarter" idx="12"/>
          </p:nvPr>
        </p:nvSpPr>
        <p:spPr/>
        <p:txBody>
          <a:bodyPr/>
          <a:lstStyle/>
          <a:p>
            <a:pPr>
              <a:defRPr/>
            </a:pPr>
            <a:fld id="{F0878F97-9259-451E-A3DC-FD6305E0518E}" type="slidenum">
              <a:rPr lang="en-US" smtClean="0"/>
              <a:pPr>
                <a:defRPr/>
              </a:pPr>
              <a:t>19</a:t>
            </a:fld>
            <a:endParaRPr lang="en-US" dirty="0"/>
          </a:p>
        </p:txBody>
      </p:sp>
      <p:sp>
        <p:nvSpPr>
          <p:cNvPr id="40" name="Rounded Rectangle 39"/>
          <p:cNvSpPr/>
          <p:nvPr/>
        </p:nvSpPr>
        <p:spPr bwMode="auto">
          <a:xfrm>
            <a:off x="2851356" y="948825"/>
            <a:ext cx="3200400" cy="9144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Symbolic SP0</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Propagation</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8" name="Rounded Rectangle 7"/>
          <p:cNvSpPr/>
          <p:nvPr/>
        </p:nvSpPr>
        <p:spPr bwMode="auto">
          <a:xfrm>
            <a:off x="2861210" y="2325340"/>
            <a:ext cx="3200400" cy="9144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SP0</a:t>
            </a:r>
            <a:r>
              <a:rPr kumimoji="0" lang="en-US" sz="2400" b="0" i="0" u="none" strike="noStrike" cap="none" normalizeH="0" dirty="0" smtClean="0">
                <a:ln>
                  <a:noFill/>
                </a:ln>
                <a:solidFill>
                  <a:schemeClr val="tx1"/>
                </a:solidFill>
                <a:effectLst/>
                <a:latin typeface="Arial" charset="0"/>
                <a:cs typeface="Arial" charset="0"/>
              </a:rPr>
              <a:t> Aware Delay</a:t>
            </a:r>
          </a:p>
          <a:p>
            <a:pPr marL="0" marR="0" indent="0" algn="ctr" defTabSz="914400" rtl="0" eaLnBrk="1" fontAlgn="base" latinLnBrk="0" hangingPunct="1">
              <a:lnSpc>
                <a:spcPct val="100000"/>
              </a:lnSpc>
              <a:spcBef>
                <a:spcPct val="0"/>
              </a:spcBef>
              <a:spcAft>
                <a:spcPct val="0"/>
              </a:spcAft>
              <a:buClrTx/>
              <a:buSzTx/>
              <a:buFontTx/>
              <a:buNone/>
              <a:tabLst/>
            </a:pPr>
            <a:r>
              <a:rPr lang="en-US" sz="2400" baseline="0" dirty="0" smtClean="0"/>
              <a:t>Characterization</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1" name="Rounded Rectangle 10"/>
          <p:cNvSpPr/>
          <p:nvPr/>
        </p:nvSpPr>
        <p:spPr bwMode="auto">
          <a:xfrm>
            <a:off x="2846439" y="3701860"/>
            <a:ext cx="3200400" cy="9144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Symbolic Arrival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Time Computation</a:t>
            </a:r>
          </a:p>
        </p:txBody>
      </p:sp>
      <p:sp>
        <p:nvSpPr>
          <p:cNvPr id="12" name="Rounded Rectangle 11"/>
          <p:cNvSpPr/>
          <p:nvPr/>
        </p:nvSpPr>
        <p:spPr bwMode="auto">
          <a:xfrm>
            <a:off x="2866106" y="5093127"/>
            <a:ext cx="3200400" cy="9144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Skew Minimization Formulation</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13" name="Down Arrow 12"/>
          <p:cNvSpPr/>
          <p:nvPr/>
        </p:nvSpPr>
        <p:spPr bwMode="auto">
          <a:xfrm>
            <a:off x="4306529" y="1858297"/>
            <a:ext cx="442452" cy="486697"/>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4" name="Down Arrow 13"/>
          <p:cNvSpPr/>
          <p:nvPr/>
        </p:nvSpPr>
        <p:spPr bwMode="auto">
          <a:xfrm>
            <a:off x="4311449" y="3234781"/>
            <a:ext cx="442452" cy="486697"/>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9" name="Down Arrow 18"/>
          <p:cNvSpPr/>
          <p:nvPr/>
        </p:nvSpPr>
        <p:spPr bwMode="auto">
          <a:xfrm>
            <a:off x="4311445" y="4606413"/>
            <a:ext cx="442452" cy="486697"/>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0" name="Down Arrow 19"/>
          <p:cNvSpPr/>
          <p:nvPr/>
        </p:nvSpPr>
        <p:spPr bwMode="auto">
          <a:xfrm rot="16200000">
            <a:off x="6086172" y="5333968"/>
            <a:ext cx="442452" cy="486697"/>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1" name="Rounded Rectangle 20"/>
          <p:cNvSpPr/>
          <p:nvPr/>
        </p:nvSpPr>
        <p:spPr bwMode="auto">
          <a:xfrm>
            <a:off x="6553223" y="5309431"/>
            <a:ext cx="1514145" cy="56042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t>Solve</a:t>
            </a:r>
            <a:endParaRPr kumimoji="0" lang="en-US" sz="2400" b="0" i="0" u="none" strike="noStrike" cap="none" normalizeH="0" baseline="0" dirty="0" smtClean="0">
              <a:ln>
                <a:noFill/>
              </a:ln>
              <a:solidFill>
                <a:schemeClr val="tx1"/>
              </a:solidFill>
              <a:effectLst/>
              <a:latin typeface="Arial" charset="0"/>
              <a:cs typeface="Arial" charset="0"/>
            </a:endParaRPr>
          </a:p>
        </p:txBody>
      </p:sp>
    </p:spTree>
    <p:custDataLst>
      <p:tags r:id="rId1"/>
    </p:custDataLst>
  </p:cSld>
  <p:clrMapOvr>
    <a:masterClrMapping/>
  </p:clrMapOvr>
  <p:transition advTm="11179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Outline</a:t>
            </a:r>
          </a:p>
        </p:txBody>
      </p:sp>
      <p:sp>
        <p:nvSpPr>
          <p:cNvPr id="19458" name="Rectangle 3"/>
          <p:cNvSpPr>
            <a:spLocks noGrp="1" noChangeArrowheads="1"/>
          </p:cNvSpPr>
          <p:nvPr>
            <p:ph type="body" idx="1"/>
          </p:nvPr>
        </p:nvSpPr>
        <p:spPr/>
        <p:txBody>
          <a:bodyPr/>
          <a:lstStyle/>
          <a:p>
            <a:r>
              <a:rPr lang="en-US" dirty="0" smtClean="0"/>
              <a:t>Background: Clock Gating &amp; NBTI Effect</a:t>
            </a:r>
          </a:p>
          <a:p>
            <a:r>
              <a:rPr lang="en-US" dirty="0" smtClean="0"/>
              <a:t>Problem: Skew due to NBTI in gated clock</a:t>
            </a:r>
          </a:p>
          <a:p>
            <a:r>
              <a:rPr lang="en-US" dirty="0" smtClean="0"/>
              <a:t>Previous Works</a:t>
            </a:r>
          </a:p>
          <a:p>
            <a:r>
              <a:rPr lang="en-US" dirty="0" smtClean="0"/>
              <a:t>Proposed Solution</a:t>
            </a:r>
          </a:p>
          <a:p>
            <a:r>
              <a:rPr lang="en-US" dirty="0" smtClean="0"/>
              <a:t>Results</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2</a:t>
            </a:fld>
            <a:endParaRPr lang="en-US"/>
          </a:p>
        </p:txBody>
      </p:sp>
    </p:spTree>
  </p:cSld>
  <p:clrMapOvr>
    <a:masterClrMapping/>
  </p:clrMapOvr>
  <p:transition advTm="52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9458">
                                            <p:txEl>
                                              <p:pRg st="0" end="0"/>
                                            </p:txEl>
                                          </p:spTgt>
                                        </p:tgtEl>
                                        <p:attrNameLst>
                                          <p:attrName>style.fontStyle</p:attrName>
                                        </p:attrNameLst>
                                      </p:cBhvr>
                                      <p:to>
                                        <p:strVal val="normal"/>
                                      </p:to>
                                    </p:set>
                                    <p:set>
                                      <p:cBhvr override="childStyle">
                                        <p:cTn id="7" dur="indefinite"/>
                                        <p:tgtEl>
                                          <p:spTgt spid="19458">
                                            <p:txEl>
                                              <p:pRg st="0" end="0"/>
                                            </p:txEl>
                                          </p:spTgt>
                                        </p:tgtEl>
                                        <p:attrNameLst>
                                          <p:attrName>style.fontWeight</p:attrName>
                                        </p:attrNameLst>
                                      </p:cBhvr>
                                      <p:to>
                                        <p:strVal val="bold"/>
                                      </p:to>
                                    </p:set>
                                    <p:set>
                                      <p:cBhvr override="childStyle">
                                        <p:cTn id="8" dur="indefinite"/>
                                        <p:tgtEl>
                                          <p:spTgt spid="19458">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dirty="0" smtClean="0"/>
              <a:t>Propagate SP0 in Clock Tree</a:t>
            </a:r>
          </a:p>
        </p:txBody>
      </p:sp>
      <p:sp>
        <p:nvSpPr>
          <p:cNvPr id="52226" name="Rectangle 3"/>
          <p:cNvSpPr>
            <a:spLocks noGrp="1" noChangeArrowheads="1"/>
          </p:cNvSpPr>
          <p:nvPr>
            <p:ph type="body" idx="1"/>
          </p:nvPr>
        </p:nvSpPr>
        <p:spPr>
          <a:xfrm>
            <a:off x="415635" y="932713"/>
            <a:ext cx="8229600" cy="4525962"/>
          </a:xfrm>
        </p:spPr>
        <p:txBody>
          <a:bodyPr/>
          <a:lstStyle/>
          <a:p>
            <a:r>
              <a:rPr lang="en-US" dirty="0" smtClean="0"/>
              <a:t>For gating probability of G &amp; input SP0 of S, output SP0 for NAND or NOR choice:</a:t>
            </a:r>
          </a:p>
        </p:txBody>
      </p:sp>
      <p:pic>
        <p:nvPicPr>
          <p:cNvPr id="52227" name="Picture 5"/>
          <p:cNvPicPr>
            <a:picLocks noChangeAspect="1" noChangeArrowheads="1"/>
          </p:cNvPicPr>
          <p:nvPr/>
        </p:nvPicPr>
        <p:blipFill>
          <a:blip r:embed="rId3" cstate="print"/>
          <a:srcRect/>
          <a:stretch>
            <a:fillRect/>
          </a:stretch>
        </p:blipFill>
        <p:spPr bwMode="auto">
          <a:xfrm>
            <a:off x="609600" y="1797605"/>
            <a:ext cx="8115300" cy="43815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0878F97-9259-451E-A3DC-FD6305E0518E}" type="slidenum">
              <a:rPr lang="en-US" smtClean="0"/>
              <a:pPr>
                <a:defRPr/>
              </a:pPr>
              <a:t>20</a:t>
            </a:fld>
            <a:endParaRPr lang="en-US"/>
          </a:p>
        </p:txBody>
      </p:sp>
      <p:sp>
        <p:nvSpPr>
          <p:cNvPr id="7" name="Rectangle 6"/>
          <p:cNvSpPr/>
          <p:nvPr/>
        </p:nvSpPr>
        <p:spPr bwMode="auto">
          <a:xfrm>
            <a:off x="4306530" y="1784555"/>
            <a:ext cx="4807974" cy="457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2566219" y="2477729"/>
            <a:ext cx="1976284" cy="943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2453149" y="4547420"/>
            <a:ext cx="1976284" cy="943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advTm="59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smtClean="0"/>
              <a:t>Example: SP0 Propagation</a:t>
            </a:r>
          </a:p>
        </p:txBody>
      </p:sp>
      <p:pic>
        <p:nvPicPr>
          <p:cNvPr id="56322" name="Picture 2"/>
          <p:cNvPicPr>
            <a:picLocks noGrp="1" noChangeAspect="1" noChangeArrowheads="1"/>
          </p:cNvPicPr>
          <p:nvPr>
            <p:ph idx="1"/>
          </p:nvPr>
        </p:nvPicPr>
        <p:blipFill>
          <a:blip r:embed="rId4" cstate="print"/>
          <a:srcRect/>
          <a:stretch>
            <a:fillRect/>
          </a:stretch>
        </p:blipFill>
        <p:spPr>
          <a:xfrm>
            <a:off x="457200" y="1501775"/>
            <a:ext cx="8229600" cy="4060825"/>
          </a:xfrm>
        </p:spPr>
      </p:pic>
      <p:sp>
        <p:nvSpPr>
          <p:cNvPr id="15" name="Slide Number Placeholder 14"/>
          <p:cNvSpPr>
            <a:spLocks noGrp="1"/>
          </p:cNvSpPr>
          <p:nvPr>
            <p:ph type="sldNum" sz="quarter" idx="12"/>
          </p:nvPr>
        </p:nvSpPr>
        <p:spPr/>
        <p:txBody>
          <a:bodyPr/>
          <a:lstStyle/>
          <a:p>
            <a:pPr>
              <a:defRPr/>
            </a:pPr>
            <a:fld id="{F0878F97-9259-451E-A3DC-FD6305E0518E}" type="slidenum">
              <a:rPr lang="en-US" smtClean="0"/>
              <a:pPr>
                <a:defRPr/>
              </a:pPr>
              <a:t>21</a:t>
            </a:fld>
            <a:endParaRPr lang="en-US"/>
          </a:p>
        </p:txBody>
      </p:sp>
    </p:spTree>
    <p:custDataLst>
      <p:tags r:id="rId1"/>
    </p:custDataLst>
  </p:cSld>
  <p:clrMapOvr>
    <a:masterClrMapping/>
  </p:clrMapOvr>
  <p:transition advTm="4782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dirty="0" smtClean="0"/>
              <a:t>Delay Characterization</a:t>
            </a:r>
          </a:p>
        </p:txBody>
      </p:sp>
      <p:sp>
        <p:nvSpPr>
          <p:cNvPr id="48130" name="Rectangle 3"/>
          <p:cNvSpPr>
            <a:spLocks noGrp="1" noChangeArrowheads="1"/>
          </p:cNvSpPr>
          <p:nvPr>
            <p:ph type="body" idx="1"/>
          </p:nvPr>
        </p:nvSpPr>
        <p:spPr/>
        <p:txBody>
          <a:bodyPr/>
          <a:lstStyle/>
          <a:p>
            <a:r>
              <a:rPr lang="en-US" dirty="0" smtClean="0"/>
              <a:t>NBTI impacts T</a:t>
            </a:r>
            <a:r>
              <a:rPr lang="en-US" sz="2000" dirty="0" smtClean="0"/>
              <a:t>RISE</a:t>
            </a:r>
            <a:r>
              <a:rPr lang="en-US" dirty="0" smtClean="0"/>
              <a:t>.  T</a:t>
            </a:r>
            <a:r>
              <a:rPr lang="en-US" sz="2000" dirty="0" smtClean="0"/>
              <a:t>FALL </a:t>
            </a:r>
            <a:r>
              <a:rPr lang="en-US" dirty="0" smtClean="0"/>
              <a:t>unchanged</a:t>
            </a:r>
          </a:p>
          <a:p>
            <a:r>
              <a:rPr lang="en-US" dirty="0" smtClean="0"/>
              <a:t>T</a:t>
            </a:r>
            <a:r>
              <a:rPr lang="en-US" sz="2000" dirty="0" smtClean="0"/>
              <a:t>RISE</a:t>
            </a:r>
            <a:r>
              <a:rPr lang="en-US" dirty="0" smtClean="0"/>
              <a:t> characterization </a:t>
            </a:r>
            <a:r>
              <a:rPr lang="en-US" dirty="0" err="1" smtClean="0"/>
              <a:t>w.r.t</a:t>
            </a:r>
            <a:r>
              <a:rPr lang="en-US" dirty="0" smtClean="0"/>
              <a:t>. SP needed</a:t>
            </a:r>
          </a:p>
          <a:p>
            <a:r>
              <a:rPr lang="en-US" dirty="0" smtClean="0"/>
              <a:t>Conducted SPICE simulations to obtain</a:t>
            </a:r>
            <a:endParaRPr lang="en-US" baseline="-25000" dirty="0" smtClean="0"/>
          </a:p>
          <a:p>
            <a:pPr lvl="1">
              <a:buFontTx/>
              <a:buNone/>
            </a:pPr>
            <a:endParaRPr lang="en-US" dirty="0" smtClean="0"/>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22</a:t>
            </a:fld>
            <a:endParaRPr lang="en-US"/>
          </a:p>
        </p:txBody>
      </p:sp>
      <p:pic>
        <p:nvPicPr>
          <p:cNvPr id="6" name="Picture 2"/>
          <p:cNvPicPr>
            <a:picLocks noChangeAspect="1" noChangeArrowheads="1"/>
          </p:cNvPicPr>
          <p:nvPr/>
        </p:nvPicPr>
        <p:blipFill>
          <a:blip r:embed="rId3" cstate="print"/>
          <a:srcRect/>
          <a:stretch>
            <a:fillRect/>
          </a:stretch>
        </p:blipFill>
        <p:spPr bwMode="auto">
          <a:xfrm>
            <a:off x="1457633" y="2593258"/>
            <a:ext cx="6005052" cy="3785419"/>
          </a:xfrm>
          <a:prstGeom prst="rect">
            <a:avLst/>
          </a:prstGeom>
          <a:noFill/>
          <a:ln w="9525">
            <a:noFill/>
            <a:miter lim="800000"/>
            <a:headEnd/>
            <a:tailEnd/>
          </a:ln>
        </p:spPr>
      </p:pic>
      <p:sp>
        <p:nvSpPr>
          <p:cNvPr id="7" name="Rectangle 6"/>
          <p:cNvSpPr/>
          <p:nvPr/>
        </p:nvSpPr>
        <p:spPr bwMode="auto">
          <a:xfrm>
            <a:off x="3023419" y="6017342"/>
            <a:ext cx="4365523" cy="4277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Input</a:t>
            </a:r>
            <a:r>
              <a:rPr kumimoji="0" lang="en-US" sz="2400" b="1" i="0" u="none" strike="noStrike" cap="none" normalizeH="0" dirty="0" smtClean="0">
                <a:ln>
                  <a:noFill/>
                </a:ln>
                <a:solidFill>
                  <a:schemeClr val="tx1"/>
                </a:solidFill>
                <a:effectLst/>
                <a:latin typeface="Arial" charset="0"/>
                <a:cs typeface="Arial" charset="0"/>
              </a:rPr>
              <a:t> SP0</a:t>
            </a:r>
            <a:endParaRPr kumimoji="0" lang="en-US" sz="2400" b="1" i="0" u="none" strike="noStrike" cap="none" normalizeH="0" baseline="0" dirty="0" smtClean="0">
              <a:ln>
                <a:noFill/>
              </a:ln>
              <a:solidFill>
                <a:schemeClr val="tx1"/>
              </a:solidFill>
              <a:effectLst/>
              <a:latin typeface="Arial" charset="0"/>
              <a:cs typeface="Arial" charset="0"/>
            </a:endParaRPr>
          </a:p>
        </p:txBody>
      </p:sp>
      <p:sp>
        <p:nvSpPr>
          <p:cNvPr id="8" name="Rectangle 7"/>
          <p:cNvSpPr/>
          <p:nvPr/>
        </p:nvSpPr>
        <p:spPr bwMode="auto">
          <a:xfrm>
            <a:off x="1224116" y="3259394"/>
            <a:ext cx="855407" cy="2153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rot="16200000">
            <a:off x="729071" y="4073665"/>
            <a:ext cx="2183038" cy="4277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Rise Delay</a:t>
            </a:r>
          </a:p>
        </p:txBody>
      </p:sp>
    </p:spTree>
  </p:cSld>
  <p:clrMapOvr>
    <a:masterClrMapping/>
  </p:clrMapOvr>
  <p:transition advTm="3168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dirty="0" smtClean="0"/>
              <a:t>Example [Delay Expression]</a:t>
            </a:r>
          </a:p>
        </p:txBody>
      </p:sp>
      <p:pic>
        <p:nvPicPr>
          <p:cNvPr id="56322" name="Picture 2"/>
          <p:cNvPicPr>
            <a:picLocks noGrp="1" noChangeAspect="1" noChangeArrowheads="1"/>
          </p:cNvPicPr>
          <p:nvPr>
            <p:ph idx="1"/>
          </p:nvPr>
        </p:nvPicPr>
        <p:blipFill>
          <a:blip r:embed="rId4" cstate="print"/>
          <a:srcRect/>
          <a:stretch>
            <a:fillRect/>
          </a:stretch>
        </p:blipFill>
        <p:spPr>
          <a:xfrm>
            <a:off x="457200" y="1501775"/>
            <a:ext cx="8229600" cy="4060825"/>
          </a:xfrm>
        </p:spPr>
      </p:pic>
      <p:sp>
        <p:nvSpPr>
          <p:cNvPr id="12" name="TextBox 11"/>
          <p:cNvSpPr txBox="1">
            <a:spLocks noChangeArrowheads="1"/>
          </p:cNvSpPr>
          <p:nvPr/>
        </p:nvSpPr>
        <p:spPr bwMode="auto">
          <a:xfrm>
            <a:off x="1209367" y="5709268"/>
            <a:ext cx="7670800" cy="1016000"/>
          </a:xfrm>
          <a:prstGeom prst="rect">
            <a:avLst/>
          </a:prstGeom>
          <a:noFill/>
          <a:ln w="9525">
            <a:noFill/>
            <a:miter lim="800000"/>
            <a:headEnd/>
            <a:tailEnd/>
          </a:ln>
        </p:spPr>
        <p:txBody>
          <a:bodyPr wrap="none">
            <a:spAutoFit/>
          </a:bodyPr>
          <a:lstStyle/>
          <a:p>
            <a:pPr algn="ctr"/>
            <a:r>
              <a:rPr lang="en-US" b="1" dirty="0">
                <a:solidFill>
                  <a:schemeClr val="accent2"/>
                </a:solidFill>
              </a:rPr>
              <a:t>DINV(0.5) </a:t>
            </a:r>
            <a:r>
              <a:rPr lang="en-US" b="1" dirty="0"/>
              <a:t>+ </a:t>
            </a:r>
          </a:p>
          <a:p>
            <a:pPr algn="ctr"/>
            <a:r>
              <a:rPr lang="en-US" b="1" dirty="0">
                <a:solidFill>
                  <a:srgbClr val="FF0000"/>
                </a:solidFill>
              </a:rPr>
              <a:t>X2 </a:t>
            </a:r>
            <a:r>
              <a:rPr lang="en-US" b="1" dirty="0">
                <a:solidFill>
                  <a:srgbClr val="00B050"/>
                </a:solidFill>
              </a:rPr>
              <a:t>* DNAND(0.5) + </a:t>
            </a:r>
            <a:r>
              <a:rPr lang="en-US" b="1" dirty="0">
                <a:solidFill>
                  <a:srgbClr val="FF0000"/>
                </a:solidFill>
              </a:rPr>
              <a:t>X2’ </a:t>
            </a:r>
            <a:r>
              <a:rPr lang="en-US" b="1" dirty="0">
                <a:solidFill>
                  <a:srgbClr val="00B050"/>
                </a:solidFill>
              </a:rPr>
              <a:t>* DNOR(0.5) </a:t>
            </a:r>
            <a:r>
              <a:rPr lang="en-US" b="1" dirty="0"/>
              <a:t>+ </a:t>
            </a:r>
          </a:p>
          <a:p>
            <a:pPr algn="ctr"/>
            <a:r>
              <a:rPr lang="en-US" b="1" dirty="0">
                <a:solidFill>
                  <a:srgbClr val="7030A0"/>
                </a:solidFill>
              </a:rPr>
              <a:t>( </a:t>
            </a:r>
            <a:r>
              <a:rPr lang="en-US" b="1" dirty="0">
                <a:solidFill>
                  <a:srgbClr val="FF0000"/>
                </a:solidFill>
              </a:rPr>
              <a:t>X4 </a:t>
            </a:r>
            <a:r>
              <a:rPr lang="en-US" b="1" dirty="0">
                <a:solidFill>
                  <a:srgbClr val="7030A0"/>
                </a:solidFill>
              </a:rPr>
              <a:t>* DNAND( 0.72 - </a:t>
            </a:r>
            <a:r>
              <a:rPr lang="en-US" b="1" dirty="0">
                <a:solidFill>
                  <a:srgbClr val="FF0000"/>
                </a:solidFill>
              </a:rPr>
              <a:t>X2 </a:t>
            </a:r>
            <a:r>
              <a:rPr lang="en-US" b="1" dirty="0">
                <a:solidFill>
                  <a:srgbClr val="7030A0"/>
                </a:solidFill>
              </a:rPr>
              <a:t>* 0.5 )  +  </a:t>
            </a:r>
            <a:r>
              <a:rPr lang="en-US" b="1" dirty="0">
                <a:solidFill>
                  <a:srgbClr val="FF0000"/>
                </a:solidFill>
              </a:rPr>
              <a:t>X4’ </a:t>
            </a:r>
            <a:r>
              <a:rPr lang="en-US" b="1" dirty="0">
                <a:solidFill>
                  <a:srgbClr val="7030A0"/>
                </a:solidFill>
              </a:rPr>
              <a:t>* DNOR( 0.75 - </a:t>
            </a:r>
            <a:r>
              <a:rPr lang="en-US" b="1" dirty="0">
                <a:solidFill>
                  <a:srgbClr val="FF0000"/>
                </a:solidFill>
              </a:rPr>
              <a:t>X2 </a:t>
            </a:r>
            <a:r>
              <a:rPr lang="en-US" b="1" dirty="0">
                <a:solidFill>
                  <a:srgbClr val="7030A0"/>
                </a:solidFill>
              </a:rPr>
              <a:t>* 0.5 ) )</a:t>
            </a:r>
          </a:p>
        </p:txBody>
      </p:sp>
      <p:cxnSp>
        <p:nvCxnSpPr>
          <p:cNvPr id="14" name="Straight Arrow Connector 13"/>
          <p:cNvCxnSpPr>
            <a:cxnSpLocks noChangeShapeType="1"/>
          </p:cNvCxnSpPr>
          <p:nvPr/>
        </p:nvCxnSpPr>
        <p:spPr bwMode="auto">
          <a:xfrm rot="16200000" flipH="1" flipV="1">
            <a:off x="5267452" y="4627129"/>
            <a:ext cx="1151964" cy="1038532"/>
          </a:xfrm>
          <a:prstGeom prst="straightConnector1">
            <a:avLst/>
          </a:prstGeom>
          <a:noFill/>
          <a:ln w="38100" algn="ctr">
            <a:solidFill>
              <a:srgbClr val="0000FF"/>
            </a:solidFill>
            <a:round/>
            <a:headEnd/>
            <a:tailEnd type="arrow" w="med" len="med"/>
          </a:ln>
        </p:spPr>
      </p:cxnSp>
    </p:spTree>
    <p:custDataLst>
      <p:tags r:id="rId1"/>
    </p:custDataLst>
  </p:cSld>
  <p:clrMapOvr>
    <a:masterClrMapping/>
  </p:clrMapOvr>
  <p:transition advTm="478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905000"/>
            <a:ext cx="5562600" cy="3581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Can the expressions of Delay and SP become unmanageable as we traverse down the clock tree?</a:t>
            </a:r>
          </a:p>
          <a:p>
            <a:pPr algn="ctr">
              <a:defRPr/>
            </a:pPr>
            <a:endParaRPr lang="en-US" sz="3200" b="1" dirty="0">
              <a:solidFill>
                <a:schemeClr val="tx1"/>
              </a:solidFill>
            </a:endParaRPr>
          </a:p>
          <a:p>
            <a:pPr algn="ctr">
              <a:defRPr/>
            </a:pPr>
            <a:r>
              <a:rPr lang="en-US" sz="3200" b="1" dirty="0">
                <a:solidFill>
                  <a:schemeClr val="tx1"/>
                </a:solidFill>
              </a:rPr>
              <a:t>Like: X1*X2*X3’*X4*X6’…</a:t>
            </a:r>
          </a:p>
        </p:txBody>
      </p:sp>
      <p:sp>
        <p:nvSpPr>
          <p:cNvPr id="2" name="Title 1"/>
          <p:cNvSpPr>
            <a:spLocks noGrp="1"/>
          </p:cNvSpPr>
          <p:nvPr>
            <p:ph type="title"/>
          </p:nvPr>
        </p:nvSpPr>
        <p:spPr/>
        <p:txBody>
          <a:bodyPr/>
          <a:lstStyle/>
          <a:p>
            <a:endParaRPr lang="en-US" dirty="0" smtClean="0"/>
          </a:p>
        </p:txBody>
      </p:sp>
      <p:sp>
        <p:nvSpPr>
          <p:cNvPr id="6" name="Slide Number Placeholder 5"/>
          <p:cNvSpPr>
            <a:spLocks noGrp="1"/>
          </p:cNvSpPr>
          <p:nvPr>
            <p:ph type="sldNum" sz="quarter" idx="12"/>
          </p:nvPr>
        </p:nvSpPr>
        <p:spPr/>
        <p:txBody>
          <a:bodyPr/>
          <a:lstStyle/>
          <a:p>
            <a:pPr>
              <a:defRPr/>
            </a:pPr>
            <a:fld id="{F0878F97-9259-451E-A3DC-FD6305E0518E}" type="slidenum">
              <a:rPr lang="en-US" smtClean="0"/>
              <a:pPr>
                <a:defRPr/>
              </a:pPr>
              <a:t>24</a:t>
            </a:fld>
            <a:endParaRPr lang="en-US"/>
          </a:p>
        </p:txBody>
      </p:sp>
      <p:sp>
        <p:nvSpPr>
          <p:cNvPr id="7" name="Content Placeholder 6"/>
          <p:cNvSpPr>
            <a:spLocks noGrp="1"/>
          </p:cNvSpPr>
          <p:nvPr>
            <p:ph idx="1"/>
          </p:nvPr>
        </p:nvSpPr>
        <p:spPr/>
        <p:txBody>
          <a:bodyPr/>
          <a:lstStyle/>
          <a:p>
            <a:endParaRPr lang="en-US"/>
          </a:p>
        </p:txBody>
      </p:sp>
    </p:spTree>
    <p:custDataLst>
      <p:tags r:id="rId1"/>
    </p:custDataLst>
  </p:cSld>
  <p:clrMapOvr>
    <a:masterClrMapping/>
  </p:clrMapOvr>
  <p:transition advTm="6146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p>
        </p:txBody>
      </p:sp>
      <p:sp>
        <p:nvSpPr>
          <p:cNvPr id="3" name="Content Placeholder 2"/>
          <p:cNvSpPr>
            <a:spLocks noGrp="1"/>
          </p:cNvSpPr>
          <p:nvPr>
            <p:ph idx="1"/>
          </p:nvPr>
        </p:nvSpPr>
        <p:spPr>
          <a:xfrm>
            <a:off x="398208" y="907044"/>
            <a:ext cx="8458200" cy="5582246"/>
          </a:xfrm>
        </p:spPr>
        <p:txBody>
          <a:bodyPr/>
          <a:lstStyle/>
          <a:p>
            <a:r>
              <a:rPr lang="en-US" dirty="0" smtClean="0"/>
              <a:t>Lemma 1:  SP0 of any gate is at most a linear function of Xi.</a:t>
            </a:r>
          </a:p>
          <a:p>
            <a:pPr lvl="1"/>
            <a:r>
              <a:rPr lang="en-US" dirty="0" smtClean="0"/>
              <a:t>No multiplication of Xi in SP expression.</a:t>
            </a:r>
          </a:p>
          <a:p>
            <a:r>
              <a:rPr lang="en-US" dirty="0" smtClean="0"/>
              <a:t>Lemma 2:  Delay expression is at most a quadratic function of Xi</a:t>
            </a:r>
          </a:p>
          <a:p>
            <a:pPr lvl="1"/>
            <a:r>
              <a:rPr lang="en-US" dirty="0" smtClean="0"/>
              <a:t>X1*X2 possible.  Not X1*X2*X3 etc.</a:t>
            </a:r>
          </a:p>
          <a:p>
            <a:endParaRPr lang="en-US" dirty="0" smtClean="0"/>
          </a:p>
          <a:p>
            <a:r>
              <a:rPr lang="en-US" dirty="0" smtClean="0"/>
              <a:t>Thus, delay/SP0 expression remain only quadratic functions of Xi.  </a:t>
            </a:r>
          </a:p>
          <a:p>
            <a:pPr lvl="1"/>
            <a:r>
              <a:rPr lang="en-US" dirty="0" smtClean="0"/>
              <a:t>If Xi binary, quadratic =&gt; linear transformation</a:t>
            </a:r>
          </a:p>
        </p:txBody>
      </p:sp>
      <p:sp>
        <p:nvSpPr>
          <p:cNvPr id="6" name="Slide Number Placeholder 5"/>
          <p:cNvSpPr>
            <a:spLocks noGrp="1"/>
          </p:cNvSpPr>
          <p:nvPr>
            <p:ph type="sldNum" sz="quarter" idx="12"/>
          </p:nvPr>
        </p:nvSpPr>
        <p:spPr/>
        <p:txBody>
          <a:bodyPr/>
          <a:lstStyle/>
          <a:p>
            <a:pPr>
              <a:defRPr/>
            </a:pPr>
            <a:fld id="{F0878F97-9259-451E-A3DC-FD6305E0518E}" type="slidenum">
              <a:rPr lang="en-US" smtClean="0"/>
              <a:pPr>
                <a:defRPr/>
              </a:pPr>
              <a:t>25</a:t>
            </a:fld>
            <a:endParaRPr lang="en-US" dirty="0"/>
          </a:p>
        </p:txBody>
      </p:sp>
    </p:spTree>
    <p:custDataLst>
      <p:tags r:id="rId1"/>
    </p:custDataLst>
  </p:cSld>
  <p:clrMapOvr>
    <a:masterClrMapping/>
  </p:clrMapOvr>
  <p:transition advTm="6146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ILP Formulation</a:t>
            </a:r>
          </a:p>
        </p:txBody>
      </p:sp>
      <p:sp>
        <p:nvSpPr>
          <p:cNvPr id="60418" name="Content Placeholder 2"/>
          <p:cNvSpPr>
            <a:spLocks noGrp="1"/>
          </p:cNvSpPr>
          <p:nvPr>
            <p:ph idx="1"/>
          </p:nvPr>
        </p:nvSpPr>
        <p:spPr/>
        <p:txBody>
          <a:bodyPr/>
          <a:lstStyle/>
          <a:p>
            <a:r>
              <a:rPr lang="en-US" dirty="0" smtClean="0"/>
              <a:t>Minimize: MAX – MIN   // Both dummy variables</a:t>
            </a:r>
          </a:p>
          <a:p>
            <a:endParaRPr lang="en-US" dirty="0" smtClean="0"/>
          </a:p>
          <a:p>
            <a:r>
              <a:rPr lang="en-US" dirty="0" smtClean="0"/>
              <a:t>Subject To:</a:t>
            </a:r>
          </a:p>
          <a:p>
            <a:pPr lvl="1">
              <a:buFont typeface="Wingdings" pitchFamily="2" charset="2"/>
              <a:buChar char="§"/>
            </a:pPr>
            <a:r>
              <a:rPr lang="en-US" dirty="0" smtClean="0"/>
              <a:t>Arrival Time(Sink </a:t>
            </a:r>
            <a:r>
              <a:rPr lang="en-US" dirty="0" err="1" smtClean="0"/>
              <a:t>i</a:t>
            </a:r>
            <a:r>
              <a:rPr lang="en-US" dirty="0" smtClean="0"/>
              <a:t>) &lt;= MAX for all </a:t>
            </a:r>
            <a:r>
              <a:rPr lang="en-US" dirty="0" err="1" smtClean="0"/>
              <a:t>i</a:t>
            </a:r>
            <a:r>
              <a:rPr lang="en-US" dirty="0" smtClean="0"/>
              <a:t>;</a:t>
            </a:r>
          </a:p>
          <a:p>
            <a:pPr lvl="1">
              <a:buFont typeface="Wingdings" pitchFamily="2" charset="2"/>
              <a:buChar char="§"/>
            </a:pPr>
            <a:r>
              <a:rPr lang="en-US" dirty="0" smtClean="0"/>
              <a:t>Arrival Time(Sink </a:t>
            </a:r>
            <a:r>
              <a:rPr lang="en-US" dirty="0" err="1" smtClean="0"/>
              <a:t>i</a:t>
            </a:r>
            <a:r>
              <a:rPr lang="en-US" dirty="0" smtClean="0"/>
              <a:t>) &gt;= MIN for all </a:t>
            </a:r>
            <a:r>
              <a:rPr lang="en-US" dirty="0" err="1" smtClean="0"/>
              <a:t>i</a:t>
            </a:r>
            <a:r>
              <a:rPr lang="en-US" dirty="0" smtClean="0"/>
              <a:t>;</a:t>
            </a:r>
          </a:p>
          <a:p>
            <a:pPr lvl="1">
              <a:buFont typeface="Wingdings" pitchFamily="2" charset="2"/>
              <a:buChar char="§"/>
            </a:pPr>
            <a:r>
              <a:rPr lang="en-US" dirty="0" smtClean="0"/>
              <a:t>MAX &gt;= 0;</a:t>
            </a:r>
          </a:p>
          <a:p>
            <a:pPr lvl="1">
              <a:buFont typeface="Wingdings" pitchFamily="2" charset="2"/>
              <a:buChar char="§"/>
            </a:pPr>
            <a:r>
              <a:rPr lang="en-US" dirty="0" smtClean="0"/>
              <a:t>MIN &gt;= 0;</a:t>
            </a:r>
          </a:p>
          <a:p>
            <a:pPr lvl="1">
              <a:buFont typeface="Wingdings" pitchFamily="2" charset="2"/>
              <a:buChar char="§"/>
            </a:pPr>
            <a:r>
              <a:rPr lang="en-US" dirty="0" smtClean="0"/>
              <a:t>Xi = {0, 1}</a:t>
            </a:r>
          </a:p>
        </p:txBody>
      </p:sp>
      <p:grpSp>
        <p:nvGrpSpPr>
          <p:cNvPr id="2" name="Group 37"/>
          <p:cNvGrpSpPr>
            <a:grpSpLocks/>
          </p:cNvGrpSpPr>
          <p:nvPr/>
        </p:nvGrpSpPr>
        <p:grpSpPr bwMode="auto">
          <a:xfrm>
            <a:off x="3886200" y="3810000"/>
            <a:ext cx="5181600" cy="2819400"/>
            <a:chOff x="3352800" y="3810000"/>
            <a:chExt cx="5181600" cy="2819400"/>
          </a:xfrm>
        </p:grpSpPr>
        <p:cxnSp>
          <p:nvCxnSpPr>
            <p:cNvPr id="9" name="Straight Arrow Connector 8"/>
            <p:cNvCxnSpPr/>
            <p:nvPr/>
          </p:nvCxnSpPr>
          <p:spPr>
            <a:xfrm>
              <a:off x="3722688" y="6627813"/>
              <a:ext cx="48117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314575" y="5218113"/>
              <a:ext cx="2817813"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321175"/>
              <a:ext cx="4903788" cy="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2800" y="5260975"/>
              <a:ext cx="4903788" cy="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0428" name="TextBox 15"/>
            <p:cNvSpPr txBox="1">
              <a:spLocks noChangeArrowheads="1"/>
            </p:cNvSpPr>
            <p:nvPr/>
          </p:nvSpPr>
          <p:spPr bwMode="auto">
            <a:xfrm>
              <a:off x="6961414" y="3979929"/>
              <a:ext cx="753686" cy="413969"/>
            </a:xfrm>
            <a:prstGeom prst="rect">
              <a:avLst/>
            </a:prstGeom>
            <a:noFill/>
            <a:ln w="9525">
              <a:noFill/>
              <a:miter lim="800000"/>
              <a:headEnd/>
              <a:tailEnd/>
            </a:ln>
          </p:spPr>
          <p:txBody>
            <a:bodyPr wrap="none">
              <a:spAutoFit/>
            </a:bodyPr>
            <a:lstStyle/>
            <a:p>
              <a:pPr algn="ctr"/>
              <a:r>
                <a:rPr lang="en-US"/>
                <a:t>Max</a:t>
              </a:r>
            </a:p>
          </p:txBody>
        </p:sp>
        <p:sp>
          <p:nvSpPr>
            <p:cNvPr id="60429" name="TextBox 16"/>
            <p:cNvSpPr txBox="1">
              <a:spLocks noChangeArrowheads="1"/>
            </p:cNvSpPr>
            <p:nvPr/>
          </p:nvSpPr>
          <p:spPr bwMode="auto">
            <a:xfrm>
              <a:off x="7025816" y="5274148"/>
              <a:ext cx="675827" cy="413969"/>
            </a:xfrm>
            <a:prstGeom prst="rect">
              <a:avLst/>
            </a:prstGeom>
            <a:noFill/>
            <a:ln w="9525">
              <a:noFill/>
              <a:miter lim="800000"/>
              <a:headEnd/>
              <a:tailEnd/>
            </a:ln>
          </p:spPr>
          <p:txBody>
            <a:bodyPr wrap="none">
              <a:spAutoFit/>
            </a:bodyPr>
            <a:lstStyle/>
            <a:p>
              <a:pPr algn="ctr"/>
              <a:r>
                <a:rPr lang="en-US"/>
                <a:t>Min</a:t>
              </a:r>
            </a:p>
          </p:txBody>
        </p:sp>
        <p:sp>
          <p:nvSpPr>
            <p:cNvPr id="18" name="Isosceles Triangle 17"/>
            <p:cNvSpPr/>
            <p:nvPr/>
          </p:nvSpPr>
          <p:spPr>
            <a:xfrm>
              <a:off x="4748213" y="4040188"/>
              <a:ext cx="185737"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p:cNvSpPr/>
            <p:nvPr/>
          </p:nvSpPr>
          <p:spPr>
            <a:xfrm>
              <a:off x="5110163" y="4321175"/>
              <a:ext cx="185737"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Isosceles Triangle 19"/>
            <p:cNvSpPr/>
            <p:nvPr/>
          </p:nvSpPr>
          <p:spPr>
            <a:xfrm>
              <a:off x="4740275" y="4662488"/>
              <a:ext cx="185738"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a:off x="5664200" y="4019550"/>
              <a:ext cx="185738"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a:off x="5203825" y="4833938"/>
              <a:ext cx="184150"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a:off x="5665788" y="4406900"/>
              <a:ext cx="185737"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Isosceles Triangle 23"/>
            <p:cNvSpPr/>
            <p:nvPr/>
          </p:nvSpPr>
          <p:spPr>
            <a:xfrm>
              <a:off x="6313488" y="4748213"/>
              <a:ext cx="185737"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a:off x="6035675" y="4321175"/>
              <a:ext cx="185738"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p:cNvSpPr/>
            <p:nvPr/>
          </p:nvSpPr>
          <p:spPr>
            <a:xfrm>
              <a:off x="5851525" y="4919663"/>
              <a:ext cx="184150" cy="169862"/>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Isosceles Triangle 27"/>
            <p:cNvSpPr/>
            <p:nvPr/>
          </p:nvSpPr>
          <p:spPr>
            <a:xfrm>
              <a:off x="4419600" y="5029200"/>
              <a:ext cx="185738"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sosceles Triangle 28"/>
            <p:cNvSpPr/>
            <p:nvPr/>
          </p:nvSpPr>
          <p:spPr>
            <a:xfrm>
              <a:off x="4359275" y="5619750"/>
              <a:ext cx="185738" cy="1714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Isosceles Triangle 29"/>
            <p:cNvSpPr/>
            <p:nvPr/>
          </p:nvSpPr>
          <p:spPr>
            <a:xfrm>
              <a:off x="5573713" y="5005388"/>
              <a:ext cx="184150" cy="169862"/>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a:off x="6311900" y="5346700"/>
              <a:ext cx="185738" cy="169863"/>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4532313" y="3932238"/>
              <a:ext cx="522287" cy="1019175"/>
            </a:xfrm>
            <a:custGeom>
              <a:avLst/>
              <a:gdLst>
                <a:gd name="connsiteX0" fmla="*/ 326834 w 522777"/>
                <a:gd name="connsiteY0" fmla="*/ 0 h 1018903"/>
                <a:gd name="connsiteX1" fmla="*/ 326834 w 522777"/>
                <a:gd name="connsiteY1" fmla="*/ 0 h 1018903"/>
                <a:gd name="connsiteX2" fmla="*/ 183142 w 522777"/>
                <a:gd name="connsiteY2" fmla="*/ 65314 h 1018903"/>
                <a:gd name="connsiteX3" fmla="*/ 117828 w 522777"/>
                <a:gd name="connsiteY3" fmla="*/ 143691 h 1018903"/>
                <a:gd name="connsiteX4" fmla="*/ 78640 w 522777"/>
                <a:gd name="connsiteY4" fmla="*/ 169817 h 1018903"/>
                <a:gd name="connsiteX5" fmla="*/ 39451 w 522777"/>
                <a:gd name="connsiteY5" fmla="*/ 287383 h 1018903"/>
                <a:gd name="connsiteX6" fmla="*/ 26388 w 522777"/>
                <a:gd name="connsiteY6" fmla="*/ 326571 h 1018903"/>
                <a:gd name="connsiteX7" fmla="*/ 26388 w 522777"/>
                <a:gd name="connsiteY7" fmla="*/ 744583 h 1018903"/>
                <a:gd name="connsiteX8" fmla="*/ 52514 w 522777"/>
                <a:gd name="connsiteY8" fmla="*/ 822960 h 1018903"/>
                <a:gd name="connsiteX9" fmla="*/ 143954 w 522777"/>
                <a:gd name="connsiteY9" fmla="*/ 940526 h 1018903"/>
                <a:gd name="connsiteX10" fmla="*/ 222331 w 522777"/>
                <a:gd name="connsiteY10" fmla="*/ 992777 h 1018903"/>
                <a:gd name="connsiteX11" fmla="*/ 300708 w 522777"/>
                <a:gd name="connsiteY11" fmla="*/ 1018903 h 1018903"/>
                <a:gd name="connsiteX12" fmla="*/ 418274 w 522777"/>
                <a:gd name="connsiteY12" fmla="*/ 979714 h 1018903"/>
                <a:gd name="connsiteX13" fmla="*/ 431337 w 522777"/>
                <a:gd name="connsiteY13" fmla="*/ 940526 h 1018903"/>
                <a:gd name="connsiteX14" fmla="*/ 457462 w 522777"/>
                <a:gd name="connsiteY14" fmla="*/ 901337 h 1018903"/>
                <a:gd name="connsiteX15" fmla="*/ 483588 w 522777"/>
                <a:gd name="connsiteY15" fmla="*/ 822960 h 1018903"/>
                <a:gd name="connsiteX16" fmla="*/ 496651 w 522777"/>
                <a:gd name="connsiteY16" fmla="*/ 783771 h 1018903"/>
                <a:gd name="connsiteX17" fmla="*/ 522777 w 522777"/>
                <a:gd name="connsiteY17" fmla="*/ 666206 h 1018903"/>
                <a:gd name="connsiteX18" fmla="*/ 509714 w 522777"/>
                <a:gd name="connsiteY18" fmla="*/ 156754 h 1018903"/>
                <a:gd name="connsiteX19" fmla="*/ 496651 w 522777"/>
                <a:gd name="connsiteY19" fmla="*/ 117566 h 1018903"/>
                <a:gd name="connsiteX20" fmla="*/ 392148 w 522777"/>
                <a:gd name="connsiteY20" fmla="*/ 26126 h 1018903"/>
                <a:gd name="connsiteX21" fmla="*/ 274582 w 522777"/>
                <a:gd name="connsiteY21" fmla="*/ 26126 h 1018903"/>
                <a:gd name="connsiteX22" fmla="*/ 326834 w 522777"/>
                <a:gd name="connsiteY22" fmla="*/ 0 h 10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777" h="1018903">
                  <a:moveTo>
                    <a:pt x="326834" y="0"/>
                  </a:moveTo>
                  <a:lnTo>
                    <a:pt x="326834" y="0"/>
                  </a:lnTo>
                  <a:cubicBezTo>
                    <a:pt x="268084" y="22031"/>
                    <a:pt x="227775" y="28120"/>
                    <a:pt x="183142" y="65314"/>
                  </a:cubicBezTo>
                  <a:cubicBezTo>
                    <a:pt x="54759" y="172300"/>
                    <a:pt x="220568" y="40951"/>
                    <a:pt x="117828" y="143691"/>
                  </a:cubicBezTo>
                  <a:cubicBezTo>
                    <a:pt x="106727" y="154792"/>
                    <a:pt x="91703" y="161108"/>
                    <a:pt x="78640" y="169817"/>
                  </a:cubicBezTo>
                  <a:lnTo>
                    <a:pt x="39451" y="287383"/>
                  </a:lnTo>
                  <a:lnTo>
                    <a:pt x="26388" y="326571"/>
                  </a:lnTo>
                  <a:cubicBezTo>
                    <a:pt x="1336" y="501934"/>
                    <a:pt x="0" y="471907"/>
                    <a:pt x="26388" y="744583"/>
                  </a:cubicBezTo>
                  <a:cubicBezTo>
                    <a:pt x="29041" y="771994"/>
                    <a:pt x="37238" y="800046"/>
                    <a:pt x="52514" y="822960"/>
                  </a:cubicBezTo>
                  <a:cubicBezTo>
                    <a:pt x="82907" y="868550"/>
                    <a:pt x="101452" y="907469"/>
                    <a:pt x="143954" y="940526"/>
                  </a:cubicBezTo>
                  <a:cubicBezTo>
                    <a:pt x="168739" y="959803"/>
                    <a:pt x="192543" y="982848"/>
                    <a:pt x="222331" y="992777"/>
                  </a:cubicBezTo>
                  <a:lnTo>
                    <a:pt x="300708" y="1018903"/>
                  </a:lnTo>
                  <a:cubicBezTo>
                    <a:pt x="338953" y="1012529"/>
                    <a:pt x="390015" y="1015037"/>
                    <a:pt x="418274" y="979714"/>
                  </a:cubicBezTo>
                  <a:cubicBezTo>
                    <a:pt x="426876" y="968962"/>
                    <a:pt x="425179" y="952842"/>
                    <a:pt x="431337" y="940526"/>
                  </a:cubicBezTo>
                  <a:cubicBezTo>
                    <a:pt x="438358" y="926484"/>
                    <a:pt x="451086" y="915683"/>
                    <a:pt x="457462" y="901337"/>
                  </a:cubicBezTo>
                  <a:cubicBezTo>
                    <a:pt x="468647" y="876172"/>
                    <a:pt x="474879" y="849086"/>
                    <a:pt x="483588" y="822960"/>
                  </a:cubicBezTo>
                  <a:cubicBezTo>
                    <a:pt x="487942" y="809897"/>
                    <a:pt x="493951" y="797273"/>
                    <a:pt x="496651" y="783771"/>
                  </a:cubicBezTo>
                  <a:cubicBezTo>
                    <a:pt x="513235" y="700853"/>
                    <a:pt x="504329" y="739997"/>
                    <a:pt x="522777" y="666206"/>
                  </a:cubicBezTo>
                  <a:cubicBezTo>
                    <a:pt x="518423" y="496389"/>
                    <a:pt x="517794" y="326435"/>
                    <a:pt x="509714" y="156754"/>
                  </a:cubicBezTo>
                  <a:cubicBezTo>
                    <a:pt x="509059" y="143000"/>
                    <a:pt x="502809" y="129882"/>
                    <a:pt x="496651" y="117566"/>
                  </a:cubicBezTo>
                  <a:cubicBezTo>
                    <a:pt x="479234" y="82732"/>
                    <a:pt x="431337" y="26126"/>
                    <a:pt x="392148" y="26126"/>
                  </a:cubicBezTo>
                  <a:lnTo>
                    <a:pt x="274582" y="26126"/>
                  </a:lnTo>
                  <a:lnTo>
                    <a:pt x="326834" y="0"/>
                  </a:lnTo>
                  <a:close/>
                </a:path>
              </a:pathLst>
            </a:cu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5410200" y="3810000"/>
              <a:ext cx="522288" cy="1019175"/>
            </a:xfrm>
            <a:custGeom>
              <a:avLst/>
              <a:gdLst>
                <a:gd name="connsiteX0" fmla="*/ 326834 w 522777"/>
                <a:gd name="connsiteY0" fmla="*/ 0 h 1018903"/>
                <a:gd name="connsiteX1" fmla="*/ 326834 w 522777"/>
                <a:gd name="connsiteY1" fmla="*/ 0 h 1018903"/>
                <a:gd name="connsiteX2" fmla="*/ 183142 w 522777"/>
                <a:gd name="connsiteY2" fmla="*/ 65314 h 1018903"/>
                <a:gd name="connsiteX3" fmla="*/ 117828 w 522777"/>
                <a:gd name="connsiteY3" fmla="*/ 143691 h 1018903"/>
                <a:gd name="connsiteX4" fmla="*/ 78640 w 522777"/>
                <a:gd name="connsiteY4" fmla="*/ 169817 h 1018903"/>
                <a:gd name="connsiteX5" fmla="*/ 39451 w 522777"/>
                <a:gd name="connsiteY5" fmla="*/ 287383 h 1018903"/>
                <a:gd name="connsiteX6" fmla="*/ 26388 w 522777"/>
                <a:gd name="connsiteY6" fmla="*/ 326571 h 1018903"/>
                <a:gd name="connsiteX7" fmla="*/ 26388 w 522777"/>
                <a:gd name="connsiteY7" fmla="*/ 744583 h 1018903"/>
                <a:gd name="connsiteX8" fmla="*/ 52514 w 522777"/>
                <a:gd name="connsiteY8" fmla="*/ 822960 h 1018903"/>
                <a:gd name="connsiteX9" fmla="*/ 143954 w 522777"/>
                <a:gd name="connsiteY9" fmla="*/ 940526 h 1018903"/>
                <a:gd name="connsiteX10" fmla="*/ 222331 w 522777"/>
                <a:gd name="connsiteY10" fmla="*/ 992777 h 1018903"/>
                <a:gd name="connsiteX11" fmla="*/ 300708 w 522777"/>
                <a:gd name="connsiteY11" fmla="*/ 1018903 h 1018903"/>
                <a:gd name="connsiteX12" fmla="*/ 418274 w 522777"/>
                <a:gd name="connsiteY12" fmla="*/ 979714 h 1018903"/>
                <a:gd name="connsiteX13" fmla="*/ 431337 w 522777"/>
                <a:gd name="connsiteY13" fmla="*/ 940526 h 1018903"/>
                <a:gd name="connsiteX14" fmla="*/ 457462 w 522777"/>
                <a:gd name="connsiteY14" fmla="*/ 901337 h 1018903"/>
                <a:gd name="connsiteX15" fmla="*/ 483588 w 522777"/>
                <a:gd name="connsiteY15" fmla="*/ 822960 h 1018903"/>
                <a:gd name="connsiteX16" fmla="*/ 496651 w 522777"/>
                <a:gd name="connsiteY16" fmla="*/ 783771 h 1018903"/>
                <a:gd name="connsiteX17" fmla="*/ 522777 w 522777"/>
                <a:gd name="connsiteY17" fmla="*/ 666206 h 1018903"/>
                <a:gd name="connsiteX18" fmla="*/ 509714 w 522777"/>
                <a:gd name="connsiteY18" fmla="*/ 156754 h 1018903"/>
                <a:gd name="connsiteX19" fmla="*/ 496651 w 522777"/>
                <a:gd name="connsiteY19" fmla="*/ 117566 h 1018903"/>
                <a:gd name="connsiteX20" fmla="*/ 392148 w 522777"/>
                <a:gd name="connsiteY20" fmla="*/ 26126 h 1018903"/>
                <a:gd name="connsiteX21" fmla="*/ 274582 w 522777"/>
                <a:gd name="connsiteY21" fmla="*/ 26126 h 1018903"/>
                <a:gd name="connsiteX22" fmla="*/ 326834 w 522777"/>
                <a:gd name="connsiteY22" fmla="*/ 0 h 10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777" h="1018903">
                  <a:moveTo>
                    <a:pt x="326834" y="0"/>
                  </a:moveTo>
                  <a:lnTo>
                    <a:pt x="326834" y="0"/>
                  </a:lnTo>
                  <a:cubicBezTo>
                    <a:pt x="268084" y="22031"/>
                    <a:pt x="227775" y="28120"/>
                    <a:pt x="183142" y="65314"/>
                  </a:cubicBezTo>
                  <a:cubicBezTo>
                    <a:pt x="54759" y="172300"/>
                    <a:pt x="220568" y="40951"/>
                    <a:pt x="117828" y="143691"/>
                  </a:cubicBezTo>
                  <a:cubicBezTo>
                    <a:pt x="106727" y="154792"/>
                    <a:pt x="91703" y="161108"/>
                    <a:pt x="78640" y="169817"/>
                  </a:cubicBezTo>
                  <a:lnTo>
                    <a:pt x="39451" y="287383"/>
                  </a:lnTo>
                  <a:lnTo>
                    <a:pt x="26388" y="326571"/>
                  </a:lnTo>
                  <a:cubicBezTo>
                    <a:pt x="1336" y="501934"/>
                    <a:pt x="0" y="471907"/>
                    <a:pt x="26388" y="744583"/>
                  </a:cubicBezTo>
                  <a:cubicBezTo>
                    <a:pt x="29041" y="771994"/>
                    <a:pt x="37238" y="800046"/>
                    <a:pt x="52514" y="822960"/>
                  </a:cubicBezTo>
                  <a:cubicBezTo>
                    <a:pt x="82907" y="868550"/>
                    <a:pt x="101452" y="907469"/>
                    <a:pt x="143954" y="940526"/>
                  </a:cubicBezTo>
                  <a:cubicBezTo>
                    <a:pt x="168739" y="959803"/>
                    <a:pt x="192543" y="982848"/>
                    <a:pt x="222331" y="992777"/>
                  </a:cubicBezTo>
                  <a:lnTo>
                    <a:pt x="300708" y="1018903"/>
                  </a:lnTo>
                  <a:cubicBezTo>
                    <a:pt x="338953" y="1012529"/>
                    <a:pt x="390015" y="1015037"/>
                    <a:pt x="418274" y="979714"/>
                  </a:cubicBezTo>
                  <a:cubicBezTo>
                    <a:pt x="426876" y="968962"/>
                    <a:pt x="425179" y="952842"/>
                    <a:pt x="431337" y="940526"/>
                  </a:cubicBezTo>
                  <a:cubicBezTo>
                    <a:pt x="438358" y="926484"/>
                    <a:pt x="451086" y="915683"/>
                    <a:pt x="457462" y="901337"/>
                  </a:cubicBezTo>
                  <a:cubicBezTo>
                    <a:pt x="468647" y="876172"/>
                    <a:pt x="474879" y="849086"/>
                    <a:pt x="483588" y="822960"/>
                  </a:cubicBezTo>
                  <a:cubicBezTo>
                    <a:pt x="487942" y="809897"/>
                    <a:pt x="493951" y="797273"/>
                    <a:pt x="496651" y="783771"/>
                  </a:cubicBezTo>
                  <a:cubicBezTo>
                    <a:pt x="513235" y="700853"/>
                    <a:pt x="504329" y="739997"/>
                    <a:pt x="522777" y="666206"/>
                  </a:cubicBezTo>
                  <a:cubicBezTo>
                    <a:pt x="518423" y="496389"/>
                    <a:pt x="517794" y="326435"/>
                    <a:pt x="509714" y="156754"/>
                  </a:cubicBezTo>
                  <a:cubicBezTo>
                    <a:pt x="509059" y="143000"/>
                    <a:pt x="502809" y="129882"/>
                    <a:pt x="496651" y="117566"/>
                  </a:cubicBezTo>
                  <a:cubicBezTo>
                    <a:pt x="479234" y="82732"/>
                    <a:pt x="431337" y="26126"/>
                    <a:pt x="392148" y="26126"/>
                  </a:cubicBezTo>
                  <a:lnTo>
                    <a:pt x="274582" y="26126"/>
                  </a:lnTo>
                  <a:lnTo>
                    <a:pt x="326834" y="0"/>
                  </a:lnTo>
                  <a:close/>
                </a:path>
              </a:pathLst>
            </a:cu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6096000" y="4648200"/>
              <a:ext cx="522288" cy="1019175"/>
            </a:xfrm>
            <a:custGeom>
              <a:avLst/>
              <a:gdLst>
                <a:gd name="connsiteX0" fmla="*/ 326834 w 522777"/>
                <a:gd name="connsiteY0" fmla="*/ 0 h 1018903"/>
                <a:gd name="connsiteX1" fmla="*/ 326834 w 522777"/>
                <a:gd name="connsiteY1" fmla="*/ 0 h 1018903"/>
                <a:gd name="connsiteX2" fmla="*/ 183142 w 522777"/>
                <a:gd name="connsiteY2" fmla="*/ 65314 h 1018903"/>
                <a:gd name="connsiteX3" fmla="*/ 117828 w 522777"/>
                <a:gd name="connsiteY3" fmla="*/ 143691 h 1018903"/>
                <a:gd name="connsiteX4" fmla="*/ 78640 w 522777"/>
                <a:gd name="connsiteY4" fmla="*/ 169817 h 1018903"/>
                <a:gd name="connsiteX5" fmla="*/ 39451 w 522777"/>
                <a:gd name="connsiteY5" fmla="*/ 287383 h 1018903"/>
                <a:gd name="connsiteX6" fmla="*/ 26388 w 522777"/>
                <a:gd name="connsiteY6" fmla="*/ 326571 h 1018903"/>
                <a:gd name="connsiteX7" fmla="*/ 26388 w 522777"/>
                <a:gd name="connsiteY7" fmla="*/ 744583 h 1018903"/>
                <a:gd name="connsiteX8" fmla="*/ 52514 w 522777"/>
                <a:gd name="connsiteY8" fmla="*/ 822960 h 1018903"/>
                <a:gd name="connsiteX9" fmla="*/ 143954 w 522777"/>
                <a:gd name="connsiteY9" fmla="*/ 940526 h 1018903"/>
                <a:gd name="connsiteX10" fmla="*/ 222331 w 522777"/>
                <a:gd name="connsiteY10" fmla="*/ 992777 h 1018903"/>
                <a:gd name="connsiteX11" fmla="*/ 300708 w 522777"/>
                <a:gd name="connsiteY11" fmla="*/ 1018903 h 1018903"/>
                <a:gd name="connsiteX12" fmla="*/ 418274 w 522777"/>
                <a:gd name="connsiteY12" fmla="*/ 979714 h 1018903"/>
                <a:gd name="connsiteX13" fmla="*/ 431337 w 522777"/>
                <a:gd name="connsiteY13" fmla="*/ 940526 h 1018903"/>
                <a:gd name="connsiteX14" fmla="*/ 457462 w 522777"/>
                <a:gd name="connsiteY14" fmla="*/ 901337 h 1018903"/>
                <a:gd name="connsiteX15" fmla="*/ 483588 w 522777"/>
                <a:gd name="connsiteY15" fmla="*/ 822960 h 1018903"/>
                <a:gd name="connsiteX16" fmla="*/ 496651 w 522777"/>
                <a:gd name="connsiteY16" fmla="*/ 783771 h 1018903"/>
                <a:gd name="connsiteX17" fmla="*/ 522777 w 522777"/>
                <a:gd name="connsiteY17" fmla="*/ 666206 h 1018903"/>
                <a:gd name="connsiteX18" fmla="*/ 509714 w 522777"/>
                <a:gd name="connsiteY18" fmla="*/ 156754 h 1018903"/>
                <a:gd name="connsiteX19" fmla="*/ 496651 w 522777"/>
                <a:gd name="connsiteY19" fmla="*/ 117566 h 1018903"/>
                <a:gd name="connsiteX20" fmla="*/ 392148 w 522777"/>
                <a:gd name="connsiteY20" fmla="*/ 26126 h 1018903"/>
                <a:gd name="connsiteX21" fmla="*/ 274582 w 522777"/>
                <a:gd name="connsiteY21" fmla="*/ 26126 h 1018903"/>
                <a:gd name="connsiteX22" fmla="*/ 326834 w 522777"/>
                <a:gd name="connsiteY22" fmla="*/ 0 h 10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777" h="1018903">
                  <a:moveTo>
                    <a:pt x="326834" y="0"/>
                  </a:moveTo>
                  <a:lnTo>
                    <a:pt x="326834" y="0"/>
                  </a:lnTo>
                  <a:cubicBezTo>
                    <a:pt x="268084" y="22031"/>
                    <a:pt x="227775" y="28120"/>
                    <a:pt x="183142" y="65314"/>
                  </a:cubicBezTo>
                  <a:cubicBezTo>
                    <a:pt x="54759" y="172300"/>
                    <a:pt x="220568" y="40951"/>
                    <a:pt x="117828" y="143691"/>
                  </a:cubicBezTo>
                  <a:cubicBezTo>
                    <a:pt x="106727" y="154792"/>
                    <a:pt x="91703" y="161108"/>
                    <a:pt x="78640" y="169817"/>
                  </a:cubicBezTo>
                  <a:lnTo>
                    <a:pt x="39451" y="287383"/>
                  </a:lnTo>
                  <a:lnTo>
                    <a:pt x="26388" y="326571"/>
                  </a:lnTo>
                  <a:cubicBezTo>
                    <a:pt x="1336" y="501934"/>
                    <a:pt x="0" y="471907"/>
                    <a:pt x="26388" y="744583"/>
                  </a:cubicBezTo>
                  <a:cubicBezTo>
                    <a:pt x="29041" y="771994"/>
                    <a:pt x="37238" y="800046"/>
                    <a:pt x="52514" y="822960"/>
                  </a:cubicBezTo>
                  <a:cubicBezTo>
                    <a:pt x="82907" y="868550"/>
                    <a:pt x="101452" y="907469"/>
                    <a:pt x="143954" y="940526"/>
                  </a:cubicBezTo>
                  <a:cubicBezTo>
                    <a:pt x="168739" y="959803"/>
                    <a:pt x="192543" y="982848"/>
                    <a:pt x="222331" y="992777"/>
                  </a:cubicBezTo>
                  <a:lnTo>
                    <a:pt x="300708" y="1018903"/>
                  </a:lnTo>
                  <a:cubicBezTo>
                    <a:pt x="338953" y="1012529"/>
                    <a:pt x="390015" y="1015037"/>
                    <a:pt x="418274" y="979714"/>
                  </a:cubicBezTo>
                  <a:cubicBezTo>
                    <a:pt x="426876" y="968962"/>
                    <a:pt x="425179" y="952842"/>
                    <a:pt x="431337" y="940526"/>
                  </a:cubicBezTo>
                  <a:cubicBezTo>
                    <a:pt x="438358" y="926484"/>
                    <a:pt x="451086" y="915683"/>
                    <a:pt x="457462" y="901337"/>
                  </a:cubicBezTo>
                  <a:cubicBezTo>
                    <a:pt x="468647" y="876172"/>
                    <a:pt x="474879" y="849086"/>
                    <a:pt x="483588" y="822960"/>
                  </a:cubicBezTo>
                  <a:cubicBezTo>
                    <a:pt x="487942" y="809897"/>
                    <a:pt x="493951" y="797273"/>
                    <a:pt x="496651" y="783771"/>
                  </a:cubicBezTo>
                  <a:cubicBezTo>
                    <a:pt x="513235" y="700853"/>
                    <a:pt x="504329" y="739997"/>
                    <a:pt x="522777" y="666206"/>
                  </a:cubicBezTo>
                  <a:cubicBezTo>
                    <a:pt x="518423" y="496389"/>
                    <a:pt x="517794" y="326435"/>
                    <a:pt x="509714" y="156754"/>
                  </a:cubicBezTo>
                  <a:cubicBezTo>
                    <a:pt x="509059" y="143000"/>
                    <a:pt x="502809" y="129882"/>
                    <a:pt x="496651" y="117566"/>
                  </a:cubicBezTo>
                  <a:cubicBezTo>
                    <a:pt x="479234" y="82732"/>
                    <a:pt x="431337" y="26126"/>
                    <a:pt x="392148" y="26126"/>
                  </a:cubicBezTo>
                  <a:lnTo>
                    <a:pt x="274582" y="26126"/>
                  </a:lnTo>
                  <a:lnTo>
                    <a:pt x="326834" y="0"/>
                  </a:lnTo>
                  <a:close/>
                </a:path>
              </a:pathLst>
            </a:cu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a:off x="4191000" y="4953000"/>
              <a:ext cx="522288" cy="1019175"/>
            </a:xfrm>
            <a:custGeom>
              <a:avLst/>
              <a:gdLst>
                <a:gd name="connsiteX0" fmla="*/ 326834 w 522777"/>
                <a:gd name="connsiteY0" fmla="*/ 0 h 1018903"/>
                <a:gd name="connsiteX1" fmla="*/ 326834 w 522777"/>
                <a:gd name="connsiteY1" fmla="*/ 0 h 1018903"/>
                <a:gd name="connsiteX2" fmla="*/ 183142 w 522777"/>
                <a:gd name="connsiteY2" fmla="*/ 65314 h 1018903"/>
                <a:gd name="connsiteX3" fmla="*/ 117828 w 522777"/>
                <a:gd name="connsiteY3" fmla="*/ 143691 h 1018903"/>
                <a:gd name="connsiteX4" fmla="*/ 78640 w 522777"/>
                <a:gd name="connsiteY4" fmla="*/ 169817 h 1018903"/>
                <a:gd name="connsiteX5" fmla="*/ 39451 w 522777"/>
                <a:gd name="connsiteY5" fmla="*/ 287383 h 1018903"/>
                <a:gd name="connsiteX6" fmla="*/ 26388 w 522777"/>
                <a:gd name="connsiteY6" fmla="*/ 326571 h 1018903"/>
                <a:gd name="connsiteX7" fmla="*/ 26388 w 522777"/>
                <a:gd name="connsiteY7" fmla="*/ 744583 h 1018903"/>
                <a:gd name="connsiteX8" fmla="*/ 52514 w 522777"/>
                <a:gd name="connsiteY8" fmla="*/ 822960 h 1018903"/>
                <a:gd name="connsiteX9" fmla="*/ 143954 w 522777"/>
                <a:gd name="connsiteY9" fmla="*/ 940526 h 1018903"/>
                <a:gd name="connsiteX10" fmla="*/ 222331 w 522777"/>
                <a:gd name="connsiteY10" fmla="*/ 992777 h 1018903"/>
                <a:gd name="connsiteX11" fmla="*/ 300708 w 522777"/>
                <a:gd name="connsiteY11" fmla="*/ 1018903 h 1018903"/>
                <a:gd name="connsiteX12" fmla="*/ 418274 w 522777"/>
                <a:gd name="connsiteY12" fmla="*/ 979714 h 1018903"/>
                <a:gd name="connsiteX13" fmla="*/ 431337 w 522777"/>
                <a:gd name="connsiteY13" fmla="*/ 940526 h 1018903"/>
                <a:gd name="connsiteX14" fmla="*/ 457462 w 522777"/>
                <a:gd name="connsiteY14" fmla="*/ 901337 h 1018903"/>
                <a:gd name="connsiteX15" fmla="*/ 483588 w 522777"/>
                <a:gd name="connsiteY15" fmla="*/ 822960 h 1018903"/>
                <a:gd name="connsiteX16" fmla="*/ 496651 w 522777"/>
                <a:gd name="connsiteY16" fmla="*/ 783771 h 1018903"/>
                <a:gd name="connsiteX17" fmla="*/ 522777 w 522777"/>
                <a:gd name="connsiteY17" fmla="*/ 666206 h 1018903"/>
                <a:gd name="connsiteX18" fmla="*/ 509714 w 522777"/>
                <a:gd name="connsiteY18" fmla="*/ 156754 h 1018903"/>
                <a:gd name="connsiteX19" fmla="*/ 496651 w 522777"/>
                <a:gd name="connsiteY19" fmla="*/ 117566 h 1018903"/>
                <a:gd name="connsiteX20" fmla="*/ 392148 w 522777"/>
                <a:gd name="connsiteY20" fmla="*/ 26126 h 1018903"/>
                <a:gd name="connsiteX21" fmla="*/ 274582 w 522777"/>
                <a:gd name="connsiteY21" fmla="*/ 26126 h 1018903"/>
                <a:gd name="connsiteX22" fmla="*/ 326834 w 522777"/>
                <a:gd name="connsiteY22" fmla="*/ 0 h 10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2777" h="1018903">
                  <a:moveTo>
                    <a:pt x="326834" y="0"/>
                  </a:moveTo>
                  <a:lnTo>
                    <a:pt x="326834" y="0"/>
                  </a:lnTo>
                  <a:cubicBezTo>
                    <a:pt x="268084" y="22031"/>
                    <a:pt x="227775" y="28120"/>
                    <a:pt x="183142" y="65314"/>
                  </a:cubicBezTo>
                  <a:cubicBezTo>
                    <a:pt x="54759" y="172300"/>
                    <a:pt x="220568" y="40951"/>
                    <a:pt x="117828" y="143691"/>
                  </a:cubicBezTo>
                  <a:cubicBezTo>
                    <a:pt x="106727" y="154792"/>
                    <a:pt x="91703" y="161108"/>
                    <a:pt x="78640" y="169817"/>
                  </a:cubicBezTo>
                  <a:lnTo>
                    <a:pt x="39451" y="287383"/>
                  </a:lnTo>
                  <a:lnTo>
                    <a:pt x="26388" y="326571"/>
                  </a:lnTo>
                  <a:cubicBezTo>
                    <a:pt x="1336" y="501934"/>
                    <a:pt x="0" y="471907"/>
                    <a:pt x="26388" y="744583"/>
                  </a:cubicBezTo>
                  <a:cubicBezTo>
                    <a:pt x="29041" y="771994"/>
                    <a:pt x="37238" y="800046"/>
                    <a:pt x="52514" y="822960"/>
                  </a:cubicBezTo>
                  <a:cubicBezTo>
                    <a:pt x="82907" y="868550"/>
                    <a:pt x="101452" y="907469"/>
                    <a:pt x="143954" y="940526"/>
                  </a:cubicBezTo>
                  <a:cubicBezTo>
                    <a:pt x="168739" y="959803"/>
                    <a:pt x="192543" y="982848"/>
                    <a:pt x="222331" y="992777"/>
                  </a:cubicBezTo>
                  <a:lnTo>
                    <a:pt x="300708" y="1018903"/>
                  </a:lnTo>
                  <a:cubicBezTo>
                    <a:pt x="338953" y="1012529"/>
                    <a:pt x="390015" y="1015037"/>
                    <a:pt x="418274" y="979714"/>
                  </a:cubicBezTo>
                  <a:cubicBezTo>
                    <a:pt x="426876" y="968962"/>
                    <a:pt x="425179" y="952842"/>
                    <a:pt x="431337" y="940526"/>
                  </a:cubicBezTo>
                  <a:cubicBezTo>
                    <a:pt x="438358" y="926484"/>
                    <a:pt x="451086" y="915683"/>
                    <a:pt x="457462" y="901337"/>
                  </a:cubicBezTo>
                  <a:cubicBezTo>
                    <a:pt x="468647" y="876172"/>
                    <a:pt x="474879" y="849086"/>
                    <a:pt x="483588" y="822960"/>
                  </a:cubicBezTo>
                  <a:cubicBezTo>
                    <a:pt x="487942" y="809897"/>
                    <a:pt x="493951" y="797273"/>
                    <a:pt x="496651" y="783771"/>
                  </a:cubicBezTo>
                  <a:cubicBezTo>
                    <a:pt x="513235" y="700853"/>
                    <a:pt x="504329" y="739997"/>
                    <a:pt x="522777" y="666206"/>
                  </a:cubicBezTo>
                  <a:cubicBezTo>
                    <a:pt x="518423" y="496389"/>
                    <a:pt x="517794" y="326435"/>
                    <a:pt x="509714" y="156754"/>
                  </a:cubicBezTo>
                  <a:cubicBezTo>
                    <a:pt x="509059" y="143000"/>
                    <a:pt x="502809" y="129882"/>
                    <a:pt x="496651" y="117566"/>
                  </a:cubicBezTo>
                  <a:cubicBezTo>
                    <a:pt x="479234" y="82732"/>
                    <a:pt x="431337" y="26126"/>
                    <a:pt x="392148" y="26126"/>
                  </a:cubicBezTo>
                  <a:lnTo>
                    <a:pt x="274582" y="26126"/>
                  </a:lnTo>
                  <a:lnTo>
                    <a:pt x="326834" y="0"/>
                  </a:lnTo>
                  <a:close/>
                </a:path>
              </a:pathLst>
            </a:cu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0" name="Multiply 39"/>
          <p:cNvSpPr/>
          <p:nvPr/>
        </p:nvSpPr>
        <p:spPr>
          <a:xfrm>
            <a:off x="6781800" y="5257800"/>
            <a:ext cx="3048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Multiply 40"/>
          <p:cNvSpPr/>
          <p:nvPr/>
        </p:nvSpPr>
        <p:spPr>
          <a:xfrm>
            <a:off x="4800600" y="5562600"/>
            <a:ext cx="3048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Multiply 41"/>
          <p:cNvSpPr/>
          <p:nvPr/>
        </p:nvSpPr>
        <p:spPr>
          <a:xfrm>
            <a:off x="5181600" y="3962400"/>
            <a:ext cx="3048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Multiply 42"/>
          <p:cNvSpPr/>
          <p:nvPr/>
        </p:nvSpPr>
        <p:spPr>
          <a:xfrm>
            <a:off x="6172200" y="3962400"/>
            <a:ext cx="304800" cy="304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Slide Number Placeholder 32"/>
          <p:cNvSpPr>
            <a:spLocks noGrp="1"/>
          </p:cNvSpPr>
          <p:nvPr>
            <p:ph type="sldNum" sz="quarter" idx="12"/>
          </p:nvPr>
        </p:nvSpPr>
        <p:spPr/>
        <p:txBody>
          <a:bodyPr/>
          <a:lstStyle/>
          <a:p>
            <a:pPr>
              <a:defRPr/>
            </a:pPr>
            <a:fld id="{F0878F97-9259-451E-A3DC-FD6305E0518E}" type="slidenum">
              <a:rPr lang="en-US" smtClean="0"/>
              <a:pPr>
                <a:defRPr/>
              </a:pPr>
              <a:t>26</a:t>
            </a:fld>
            <a:endParaRPr lang="en-US"/>
          </a:p>
        </p:txBody>
      </p:sp>
    </p:spTree>
    <p:custDataLst>
      <p:tags r:id="rId1"/>
    </p:custDataLst>
  </p:cSld>
  <p:clrMapOvr>
    <a:masterClrMapping/>
  </p:clrMapOvr>
  <p:transition advTm="8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Experimental Setup</a:t>
            </a:r>
          </a:p>
        </p:txBody>
      </p:sp>
      <p:sp>
        <p:nvSpPr>
          <p:cNvPr id="62466" name="Content Placeholder 2"/>
          <p:cNvSpPr>
            <a:spLocks noGrp="1"/>
          </p:cNvSpPr>
          <p:nvPr>
            <p:ph idx="1"/>
          </p:nvPr>
        </p:nvSpPr>
        <p:spPr/>
        <p:txBody>
          <a:bodyPr/>
          <a:lstStyle/>
          <a:p>
            <a:r>
              <a:rPr lang="en-US" dirty="0" smtClean="0"/>
              <a:t>Generated balanced clock trees (skew=0)</a:t>
            </a:r>
          </a:p>
          <a:p>
            <a:pPr lvl="1"/>
            <a:r>
              <a:rPr lang="en-US" dirty="0" smtClean="0"/>
              <a:t>9K to 350K sinks. </a:t>
            </a:r>
          </a:p>
          <a:p>
            <a:pPr lvl="1"/>
            <a:r>
              <a:rPr lang="en-US" dirty="0" smtClean="0"/>
              <a:t>Buffers at all branching points</a:t>
            </a:r>
          </a:p>
          <a:p>
            <a:r>
              <a:rPr lang="en-US" dirty="0" smtClean="0"/>
              <a:t>Picked 2% of buffers as gating enabled</a:t>
            </a:r>
          </a:p>
          <a:p>
            <a:r>
              <a:rPr lang="en-US" dirty="0" smtClean="0"/>
              <a:t>Assign 20% </a:t>
            </a:r>
            <a:r>
              <a:rPr lang="en-US" dirty="0" smtClean="0">
                <a:sym typeface="Wingdings" pitchFamily="2" charset="2"/>
              </a:rPr>
              <a:t> 70% gating probability</a:t>
            </a:r>
            <a:endParaRPr lang="en-US" dirty="0" smtClean="0"/>
          </a:p>
          <a:p>
            <a:r>
              <a:rPr lang="en-US" dirty="0" smtClean="0"/>
              <a:t>Clock source input SP=0.5</a:t>
            </a:r>
          </a:p>
          <a:p>
            <a:r>
              <a:rPr lang="en-US" dirty="0" smtClean="0"/>
              <a:t>Spice </a:t>
            </a:r>
            <a:r>
              <a:rPr lang="en-US" dirty="0" err="1" smtClean="0"/>
              <a:t>netlist</a:t>
            </a:r>
            <a:r>
              <a:rPr lang="en-US" dirty="0" smtClean="0"/>
              <a:t> from 45nm </a:t>
            </a:r>
            <a:r>
              <a:rPr lang="en-US" dirty="0" err="1" smtClean="0"/>
              <a:t>Nangate</a:t>
            </a:r>
            <a:r>
              <a:rPr lang="en-US" dirty="0" smtClean="0"/>
              <a:t> library</a:t>
            </a:r>
          </a:p>
          <a:p>
            <a:r>
              <a:rPr lang="en-US" dirty="0" smtClean="0"/>
              <a:t>C++ for SP propagation &amp; ILP writing</a:t>
            </a:r>
          </a:p>
          <a:p>
            <a:r>
              <a:rPr lang="en-US" dirty="0" err="1" smtClean="0"/>
              <a:t>Mathematica</a:t>
            </a:r>
            <a:r>
              <a:rPr lang="en-US" dirty="0" smtClean="0"/>
              <a:t> to reduce. CPLEX to solve. </a:t>
            </a:r>
          </a:p>
          <a:p>
            <a:endParaRPr lang="en-US" dirty="0" smtClean="0"/>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27</a:t>
            </a:fld>
            <a:endParaRPr lang="en-US"/>
          </a:p>
        </p:txBody>
      </p:sp>
    </p:spTree>
  </p:cSld>
  <p:clrMapOvr>
    <a:masterClrMapping/>
  </p:clrMapOvr>
  <p:transition advTm="29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dirty="0" smtClean="0"/>
              <a:t>Benchmarks</a:t>
            </a:r>
          </a:p>
        </p:txBody>
      </p:sp>
      <p:graphicFrame>
        <p:nvGraphicFramePr>
          <p:cNvPr id="4" name="Content Placeholder 3"/>
          <p:cNvGraphicFramePr>
            <a:graphicFrameLocks noGrp="1"/>
          </p:cNvGraphicFramePr>
          <p:nvPr>
            <p:ph idx="1"/>
          </p:nvPr>
        </p:nvGraphicFramePr>
        <p:xfrm>
          <a:off x="457200" y="1295400"/>
          <a:ext cx="8229600" cy="3337560"/>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370840">
                <a:tc>
                  <a:txBody>
                    <a:bodyPr/>
                    <a:lstStyle/>
                    <a:p>
                      <a:r>
                        <a:rPr lang="en-US" dirty="0" smtClean="0"/>
                        <a:t>Name</a:t>
                      </a:r>
                      <a:endParaRPr lang="en-US" dirty="0"/>
                    </a:p>
                  </a:txBody>
                  <a:tcPr/>
                </a:tc>
                <a:tc>
                  <a:txBody>
                    <a:bodyPr/>
                    <a:lstStyle/>
                    <a:p>
                      <a:r>
                        <a:rPr lang="en-US" dirty="0" smtClean="0"/>
                        <a:t>Depth</a:t>
                      </a:r>
                      <a:endParaRPr lang="en-US" dirty="0"/>
                    </a:p>
                  </a:txBody>
                  <a:tcPr/>
                </a:tc>
                <a:tc>
                  <a:txBody>
                    <a:bodyPr/>
                    <a:lstStyle/>
                    <a:p>
                      <a:r>
                        <a:rPr lang="en-US" dirty="0" err="1" smtClean="0"/>
                        <a:t>Fanout</a:t>
                      </a:r>
                      <a:endParaRPr lang="en-US" dirty="0"/>
                    </a:p>
                  </a:txBody>
                  <a:tcPr/>
                </a:tc>
                <a:tc>
                  <a:txBody>
                    <a:bodyPr/>
                    <a:lstStyle/>
                    <a:p>
                      <a:r>
                        <a:rPr lang="en-US" dirty="0" smtClean="0"/>
                        <a:t>#</a:t>
                      </a:r>
                      <a:r>
                        <a:rPr lang="en-US" baseline="0" dirty="0" smtClean="0"/>
                        <a:t> Buffers</a:t>
                      </a:r>
                      <a:endParaRPr lang="en-US" dirty="0"/>
                    </a:p>
                  </a:txBody>
                  <a:tcPr/>
                </a:tc>
                <a:tc>
                  <a:txBody>
                    <a:bodyPr/>
                    <a:lstStyle/>
                    <a:p>
                      <a:r>
                        <a:rPr lang="en-US" dirty="0" smtClean="0"/>
                        <a:t># Sinks</a:t>
                      </a:r>
                      <a:endParaRPr lang="en-US" dirty="0"/>
                    </a:p>
                  </a:txBody>
                  <a:tcPr/>
                </a:tc>
                <a:tc>
                  <a:txBody>
                    <a:bodyPr/>
                    <a:lstStyle/>
                    <a:p>
                      <a:r>
                        <a:rPr lang="en-US" dirty="0" smtClean="0"/>
                        <a:t># Gated</a:t>
                      </a:r>
                      <a:endParaRPr lang="en-US" dirty="0"/>
                    </a:p>
                  </a:txBody>
                  <a:tcPr/>
                </a:tc>
              </a:tr>
              <a:tr h="370840">
                <a:tc>
                  <a:txBody>
                    <a:bodyPr/>
                    <a:lstStyle/>
                    <a:p>
                      <a:r>
                        <a:rPr lang="en-US" dirty="0" smtClean="0"/>
                        <a:t>A</a:t>
                      </a:r>
                    </a:p>
                  </a:txBody>
                  <a:tcPr/>
                </a:tc>
                <a:tc>
                  <a:txBody>
                    <a:bodyPr/>
                    <a:lstStyle/>
                    <a:p>
                      <a:r>
                        <a:rPr lang="en-US" dirty="0" smtClean="0"/>
                        <a:t>7</a:t>
                      </a:r>
                      <a:endParaRPr lang="en-US" dirty="0"/>
                    </a:p>
                  </a:txBody>
                  <a:tcPr/>
                </a:tc>
                <a:tc>
                  <a:txBody>
                    <a:bodyPr/>
                    <a:lstStyle/>
                    <a:p>
                      <a:r>
                        <a:rPr lang="en-US" dirty="0" smtClean="0"/>
                        <a:t>4</a:t>
                      </a:r>
                      <a:endParaRPr lang="en-US" dirty="0"/>
                    </a:p>
                  </a:txBody>
                  <a:tcPr/>
                </a:tc>
                <a:tc>
                  <a:txBody>
                    <a:bodyPr/>
                    <a:lstStyle/>
                    <a:p>
                      <a:r>
                        <a:rPr lang="en-US" dirty="0" smtClean="0"/>
                        <a:t>22k</a:t>
                      </a:r>
                      <a:endParaRPr lang="en-US" dirty="0"/>
                    </a:p>
                  </a:txBody>
                  <a:tcPr/>
                </a:tc>
                <a:tc>
                  <a:txBody>
                    <a:bodyPr/>
                    <a:lstStyle/>
                    <a:p>
                      <a:r>
                        <a:rPr lang="en-US" dirty="0" smtClean="0"/>
                        <a:t>87k</a:t>
                      </a:r>
                      <a:endParaRPr lang="en-US" dirty="0"/>
                    </a:p>
                  </a:txBody>
                  <a:tcPr/>
                </a:tc>
                <a:tc>
                  <a:txBody>
                    <a:bodyPr/>
                    <a:lstStyle/>
                    <a:p>
                      <a:r>
                        <a:rPr lang="en-US" dirty="0" smtClean="0"/>
                        <a:t>331</a:t>
                      </a:r>
                      <a:endParaRPr lang="en-US" dirty="0"/>
                    </a:p>
                  </a:txBody>
                  <a:tcPr/>
                </a:tc>
              </a:tr>
              <a:tr h="370840">
                <a:tc>
                  <a:txBody>
                    <a:bodyPr/>
                    <a:lstStyle/>
                    <a:p>
                      <a:r>
                        <a:rPr lang="en-US" dirty="0" smtClean="0"/>
                        <a:t>B</a:t>
                      </a:r>
                      <a:endParaRPr lang="en-US" dirty="0"/>
                    </a:p>
                  </a:txBody>
                  <a:tcPr/>
                </a:tc>
                <a:tc>
                  <a:txBody>
                    <a:bodyPr/>
                    <a:lstStyle/>
                    <a:p>
                      <a:r>
                        <a:rPr lang="en-US" dirty="0" smtClean="0"/>
                        <a:t>8</a:t>
                      </a:r>
                      <a:endParaRPr lang="en-US" dirty="0"/>
                    </a:p>
                  </a:txBody>
                  <a:tcPr/>
                </a:tc>
                <a:tc>
                  <a:txBody>
                    <a:bodyPr/>
                    <a:lstStyle/>
                    <a:p>
                      <a:r>
                        <a:rPr lang="en-US" dirty="0" smtClean="0"/>
                        <a:t>3</a:t>
                      </a:r>
                      <a:endParaRPr lang="en-US" dirty="0"/>
                    </a:p>
                  </a:txBody>
                  <a:tcPr/>
                </a:tc>
                <a:tc>
                  <a:txBody>
                    <a:bodyPr/>
                    <a:lstStyle/>
                    <a:p>
                      <a:r>
                        <a:rPr lang="en-US" dirty="0" smtClean="0"/>
                        <a:t>10k</a:t>
                      </a:r>
                      <a:endParaRPr lang="en-US" dirty="0"/>
                    </a:p>
                  </a:txBody>
                  <a:tcPr/>
                </a:tc>
                <a:tc>
                  <a:txBody>
                    <a:bodyPr/>
                    <a:lstStyle/>
                    <a:p>
                      <a:r>
                        <a:rPr lang="en-US" dirty="0" smtClean="0"/>
                        <a:t>8k</a:t>
                      </a:r>
                      <a:endParaRPr lang="en-US" dirty="0"/>
                    </a:p>
                  </a:txBody>
                  <a:tcPr/>
                </a:tc>
                <a:tc>
                  <a:txBody>
                    <a:bodyPr/>
                    <a:lstStyle/>
                    <a:p>
                      <a:r>
                        <a:rPr lang="en-US" dirty="0" smtClean="0"/>
                        <a:t>144</a:t>
                      </a:r>
                      <a:endParaRPr lang="en-US" dirty="0"/>
                    </a:p>
                  </a:txBody>
                  <a:tcPr/>
                </a:tc>
              </a:tr>
              <a:tr h="370840">
                <a:tc>
                  <a:txBody>
                    <a:bodyPr/>
                    <a:lstStyle/>
                    <a:p>
                      <a:r>
                        <a:rPr lang="en-US" dirty="0" smtClean="0"/>
                        <a:t>C</a:t>
                      </a:r>
                      <a:endParaRPr lang="en-US" dirty="0"/>
                    </a:p>
                  </a:txBody>
                  <a:tcPr/>
                </a:tc>
                <a:tc>
                  <a:txBody>
                    <a:bodyPr/>
                    <a:lstStyle/>
                    <a:p>
                      <a:r>
                        <a:rPr lang="en-US" dirty="0" smtClean="0"/>
                        <a:t>9</a:t>
                      </a:r>
                      <a:endParaRPr lang="en-US" dirty="0"/>
                    </a:p>
                  </a:txBody>
                  <a:tcPr/>
                </a:tc>
                <a:tc>
                  <a:txBody>
                    <a:bodyPr/>
                    <a:lstStyle/>
                    <a:p>
                      <a:r>
                        <a:rPr lang="en-US" dirty="0" smtClean="0"/>
                        <a:t>3</a:t>
                      </a:r>
                      <a:endParaRPr lang="en-US" dirty="0"/>
                    </a:p>
                  </a:txBody>
                  <a:tcPr/>
                </a:tc>
                <a:tc>
                  <a:txBody>
                    <a:bodyPr/>
                    <a:lstStyle/>
                    <a:p>
                      <a:r>
                        <a:rPr lang="en-US" dirty="0" smtClean="0"/>
                        <a:t>29k</a:t>
                      </a:r>
                      <a:endParaRPr lang="en-US" dirty="0"/>
                    </a:p>
                  </a:txBody>
                  <a:tcPr/>
                </a:tc>
                <a:tc>
                  <a:txBody>
                    <a:bodyPr/>
                    <a:lstStyle/>
                    <a:p>
                      <a:r>
                        <a:rPr lang="en-US" dirty="0" smtClean="0"/>
                        <a:t>26k</a:t>
                      </a:r>
                      <a:endParaRPr lang="en-US" dirty="0"/>
                    </a:p>
                  </a:txBody>
                  <a:tcPr/>
                </a:tc>
                <a:tc>
                  <a:txBody>
                    <a:bodyPr/>
                    <a:lstStyle/>
                    <a:p>
                      <a:r>
                        <a:rPr lang="en-US" dirty="0" smtClean="0"/>
                        <a:t>426</a:t>
                      </a:r>
                      <a:endParaRPr lang="en-US" dirty="0"/>
                    </a:p>
                  </a:txBody>
                  <a:tcPr/>
                </a:tc>
              </a:tr>
              <a:tr h="370840">
                <a:tc>
                  <a:txBody>
                    <a:bodyPr/>
                    <a:lstStyle/>
                    <a:p>
                      <a:r>
                        <a:rPr lang="en-US" dirty="0" smtClean="0"/>
                        <a:t>D</a:t>
                      </a:r>
                      <a:endParaRPr lang="en-US" dirty="0"/>
                    </a:p>
                  </a:txBody>
                  <a:tcPr/>
                </a:tc>
                <a:tc>
                  <a:txBody>
                    <a:bodyPr/>
                    <a:lstStyle/>
                    <a:p>
                      <a:r>
                        <a:rPr lang="en-US" dirty="0" smtClean="0"/>
                        <a:t>8</a:t>
                      </a:r>
                      <a:endParaRPr lang="en-US" dirty="0"/>
                    </a:p>
                  </a:txBody>
                  <a:tcPr/>
                </a:tc>
                <a:tc>
                  <a:txBody>
                    <a:bodyPr/>
                    <a:lstStyle/>
                    <a:p>
                      <a:r>
                        <a:rPr lang="en-US" dirty="0" smtClean="0"/>
                        <a:t>4</a:t>
                      </a:r>
                      <a:endParaRPr lang="en-US" dirty="0"/>
                    </a:p>
                  </a:txBody>
                  <a:tcPr/>
                </a:tc>
                <a:tc>
                  <a:txBody>
                    <a:bodyPr/>
                    <a:lstStyle/>
                    <a:p>
                      <a:r>
                        <a:rPr lang="en-US" dirty="0" smtClean="0"/>
                        <a:t>88k</a:t>
                      </a:r>
                      <a:endParaRPr lang="en-US" dirty="0"/>
                    </a:p>
                  </a:txBody>
                  <a:tcPr/>
                </a:tc>
                <a:tc>
                  <a:txBody>
                    <a:bodyPr/>
                    <a:lstStyle/>
                    <a:p>
                      <a:r>
                        <a:rPr lang="en-US" dirty="0" smtClean="0"/>
                        <a:t>349k</a:t>
                      </a:r>
                      <a:endParaRPr lang="en-US" dirty="0"/>
                    </a:p>
                  </a:txBody>
                  <a:tcPr/>
                </a:tc>
                <a:tc>
                  <a:txBody>
                    <a:bodyPr/>
                    <a:lstStyle/>
                    <a:p>
                      <a:r>
                        <a:rPr lang="en-US" dirty="0" smtClean="0"/>
                        <a:t>1251</a:t>
                      </a:r>
                      <a:endParaRPr lang="en-US" dirty="0"/>
                    </a:p>
                  </a:txBody>
                  <a:tcPr/>
                </a:tc>
              </a:tr>
              <a:tr h="370840">
                <a:tc>
                  <a:txBody>
                    <a:bodyPr/>
                    <a:lstStyle/>
                    <a:p>
                      <a:r>
                        <a:rPr lang="en-US" dirty="0" smtClean="0"/>
                        <a:t>E</a:t>
                      </a:r>
                      <a:endParaRPr lang="en-US" dirty="0"/>
                    </a:p>
                  </a:txBody>
                  <a:tcPr/>
                </a:tc>
                <a:tc>
                  <a:txBody>
                    <a:bodyPr/>
                    <a:lstStyle/>
                    <a:p>
                      <a:r>
                        <a:rPr lang="en-US" dirty="0" smtClean="0"/>
                        <a:t>9</a:t>
                      </a:r>
                      <a:endParaRPr lang="en-US" dirty="0"/>
                    </a:p>
                  </a:txBody>
                  <a:tcPr/>
                </a:tc>
                <a:tc>
                  <a:txBody>
                    <a:bodyPr/>
                    <a:lstStyle/>
                    <a:p>
                      <a:r>
                        <a:rPr lang="en-US" dirty="0" smtClean="0"/>
                        <a:t>3</a:t>
                      </a:r>
                      <a:endParaRPr lang="en-US" dirty="0"/>
                    </a:p>
                  </a:txBody>
                  <a:tcPr/>
                </a:tc>
                <a:tc>
                  <a:txBody>
                    <a:bodyPr/>
                    <a:lstStyle/>
                    <a:p>
                      <a:r>
                        <a:rPr lang="en-US" dirty="0" smtClean="0"/>
                        <a:t>29k</a:t>
                      </a:r>
                      <a:endParaRPr lang="en-US" dirty="0"/>
                    </a:p>
                  </a:txBody>
                  <a:tcPr/>
                </a:tc>
                <a:tc>
                  <a:txBody>
                    <a:bodyPr/>
                    <a:lstStyle/>
                    <a:p>
                      <a:r>
                        <a:rPr lang="en-US" dirty="0" smtClean="0"/>
                        <a:t>26k</a:t>
                      </a:r>
                      <a:endParaRPr lang="en-US" dirty="0"/>
                    </a:p>
                  </a:txBody>
                  <a:tcPr/>
                </a:tc>
                <a:tc>
                  <a:txBody>
                    <a:bodyPr/>
                    <a:lstStyle/>
                    <a:p>
                      <a:r>
                        <a:rPr lang="en-US" dirty="0" smtClean="0"/>
                        <a:t>430</a:t>
                      </a:r>
                      <a:endParaRPr lang="en-US" dirty="0"/>
                    </a:p>
                  </a:txBody>
                  <a:tcPr/>
                </a:tc>
              </a:tr>
              <a:tr h="370840">
                <a:tc>
                  <a:txBody>
                    <a:bodyPr/>
                    <a:lstStyle/>
                    <a:p>
                      <a:r>
                        <a:rPr lang="en-US" dirty="0" smtClean="0"/>
                        <a:t>F</a:t>
                      </a:r>
                      <a:endParaRPr lang="en-US" dirty="0"/>
                    </a:p>
                  </a:txBody>
                  <a:tcPr/>
                </a:tc>
                <a:tc>
                  <a:txBody>
                    <a:bodyPr/>
                    <a:lstStyle/>
                    <a:p>
                      <a:r>
                        <a:rPr lang="en-US" dirty="0" smtClean="0"/>
                        <a:t>8</a:t>
                      </a:r>
                      <a:endParaRPr lang="en-US" dirty="0"/>
                    </a:p>
                  </a:txBody>
                  <a:tcPr/>
                </a:tc>
                <a:tc>
                  <a:txBody>
                    <a:bodyPr/>
                    <a:lstStyle/>
                    <a:p>
                      <a:r>
                        <a:rPr lang="en-US" dirty="0" smtClean="0"/>
                        <a:t>3</a:t>
                      </a:r>
                      <a:endParaRPr lang="en-US" dirty="0"/>
                    </a:p>
                  </a:txBody>
                  <a:tcPr/>
                </a:tc>
                <a:tc>
                  <a:txBody>
                    <a:bodyPr/>
                    <a:lstStyle/>
                    <a:p>
                      <a:r>
                        <a:rPr lang="en-US" dirty="0" smtClean="0"/>
                        <a:t>10k</a:t>
                      </a:r>
                      <a:endParaRPr lang="en-US" dirty="0"/>
                    </a:p>
                  </a:txBody>
                  <a:tcPr/>
                </a:tc>
                <a:tc>
                  <a:txBody>
                    <a:bodyPr/>
                    <a:lstStyle/>
                    <a:p>
                      <a:r>
                        <a:rPr lang="en-US" dirty="0" smtClean="0"/>
                        <a:t>9k</a:t>
                      </a:r>
                      <a:endParaRPr lang="en-US" dirty="0"/>
                    </a:p>
                  </a:txBody>
                  <a:tcPr/>
                </a:tc>
                <a:tc>
                  <a:txBody>
                    <a:bodyPr/>
                    <a:lstStyle/>
                    <a:p>
                      <a:r>
                        <a:rPr lang="en-US" dirty="0" smtClean="0"/>
                        <a:t>138</a:t>
                      </a:r>
                      <a:endParaRPr lang="en-US" dirty="0"/>
                    </a:p>
                  </a:txBody>
                  <a:tcPr/>
                </a:tc>
              </a:tr>
              <a:tr h="370840">
                <a:tc>
                  <a:txBody>
                    <a:bodyPr/>
                    <a:lstStyle/>
                    <a:p>
                      <a:r>
                        <a:rPr lang="en-US" dirty="0" smtClean="0"/>
                        <a:t>G</a:t>
                      </a:r>
                      <a:endParaRPr lang="en-US" dirty="0"/>
                    </a:p>
                  </a:txBody>
                  <a:tcPr/>
                </a:tc>
                <a:tc>
                  <a:txBody>
                    <a:bodyPr/>
                    <a:lstStyle/>
                    <a:p>
                      <a:r>
                        <a:rPr lang="en-US" dirty="0" smtClean="0"/>
                        <a:t>8</a:t>
                      </a:r>
                      <a:endParaRPr lang="en-US" dirty="0"/>
                    </a:p>
                  </a:txBody>
                  <a:tcPr/>
                </a:tc>
                <a:tc>
                  <a:txBody>
                    <a:bodyPr/>
                    <a:lstStyle/>
                    <a:p>
                      <a:r>
                        <a:rPr lang="en-US" dirty="0" smtClean="0"/>
                        <a:t>4</a:t>
                      </a:r>
                      <a:endParaRPr lang="en-US" dirty="0"/>
                    </a:p>
                  </a:txBody>
                  <a:tcPr/>
                </a:tc>
                <a:tc>
                  <a:txBody>
                    <a:bodyPr/>
                    <a:lstStyle/>
                    <a:p>
                      <a:r>
                        <a:rPr lang="en-US" dirty="0" smtClean="0"/>
                        <a:t>87k</a:t>
                      </a:r>
                      <a:endParaRPr lang="en-US" dirty="0"/>
                    </a:p>
                  </a:txBody>
                  <a:tcPr/>
                </a:tc>
                <a:tc>
                  <a:txBody>
                    <a:bodyPr/>
                    <a:lstStyle/>
                    <a:p>
                      <a:r>
                        <a:rPr lang="en-US" dirty="0" smtClean="0"/>
                        <a:t>349k</a:t>
                      </a:r>
                      <a:endParaRPr lang="en-US" dirty="0"/>
                    </a:p>
                  </a:txBody>
                  <a:tcPr/>
                </a:tc>
                <a:tc>
                  <a:txBody>
                    <a:bodyPr/>
                    <a:lstStyle/>
                    <a:p>
                      <a:r>
                        <a:rPr lang="en-US" dirty="0" smtClean="0"/>
                        <a:t>1267</a:t>
                      </a:r>
                      <a:endParaRPr lang="en-US" dirty="0"/>
                    </a:p>
                  </a:txBody>
                  <a:tcPr/>
                </a:tc>
              </a:tr>
              <a:tr h="370840">
                <a:tc>
                  <a:txBody>
                    <a:bodyPr/>
                    <a:lstStyle/>
                    <a:p>
                      <a:r>
                        <a:rPr lang="en-US" dirty="0" smtClean="0"/>
                        <a:t>H</a:t>
                      </a:r>
                      <a:endParaRPr lang="en-US" dirty="0"/>
                    </a:p>
                  </a:txBody>
                  <a:tcPr/>
                </a:tc>
                <a:tc>
                  <a:txBody>
                    <a:bodyPr/>
                    <a:lstStyle/>
                    <a:p>
                      <a:r>
                        <a:rPr lang="en-US" dirty="0" smtClean="0"/>
                        <a:t>7</a:t>
                      </a:r>
                      <a:endParaRPr lang="en-US" dirty="0"/>
                    </a:p>
                  </a:txBody>
                  <a:tcPr/>
                </a:tc>
                <a:tc>
                  <a:txBody>
                    <a:bodyPr/>
                    <a:lstStyle/>
                    <a:p>
                      <a:r>
                        <a:rPr lang="en-US" dirty="0" smtClean="0"/>
                        <a:t>4</a:t>
                      </a:r>
                      <a:endParaRPr lang="en-US" dirty="0"/>
                    </a:p>
                  </a:txBody>
                  <a:tcPr/>
                </a:tc>
                <a:tc>
                  <a:txBody>
                    <a:bodyPr/>
                    <a:lstStyle/>
                    <a:p>
                      <a:r>
                        <a:rPr lang="en-US" dirty="0" smtClean="0"/>
                        <a:t>22k</a:t>
                      </a:r>
                      <a:endParaRPr lang="en-US" dirty="0"/>
                    </a:p>
                  </a:txBody>
                  <a:tcPr/>
                </a:tc>
                <a:tc>
                  <a:txBody>
                    <a:bodyPr/>
                    <a:lstStyle/>
                    <a:p>
                      <a:r>
                        <a:rPr lang="en-US" dirty="0" smtClean="0"/>
                        <a:t>87k</a:t>
                      </a:r>
                      <a:endParaRPr lang="en-US" dirty="0"/>
                    </a:p>
                  </a:txBody>
                  <a:tcPr/>
                </a:tc>
                <a:tc>
                  <a:txBody>
                    <a:bodyPr/>
                    <a:lstStyle/>
                    <a:p>
                      <a:r>
                        <a:rPr lang="en-US" dirty="0" smtClean="0"/>
                        <a:t>326</a:t>
                      </a:r>
                      <a:endParaRPr lang="en-US" dirty="0"/>
                    </a:p>
                  </a:txBody>
                  <a:tcPr/>
                </a:tc>
              </a:tr>
            </a:tbl>
          </a:graphicData>
        </a:graphic>
      </p:graphicFrame>
      <p:sp>
        <p:nvSpPr>
          <p:cNvPr id="6" name="Isosceles Triangle 5"/>
          <p:cNvSpPr/>
          <p:nvPr/>
        </p:nvSpPr>
        <p:spPr>
          <a:xfrm rot="16200000">
            <a:off x="2819400" y="59182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Isosceles Triangle 6"/>
          <p:cNvSpPr/>
          <p:nvPr/>
        </p:nvSpPr>
        <p:spPr>
          <a:xfrm rot="16200000">
            <a:off x="3733800" y="53848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Isosceles Triangle 7"/>
          <p:cNvSpPr/>
          <p:nvPr/>
        </p:nvSpPr>
        <p:spPr>
          <a:xfrm rot="16200000">
            <a:off x="3733800" y="61468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Isosceles Triangle 9"/>
          <p:cNvSpPr/>
          <p:nvPr/>
        </p:nvSpPr>
        <p:spPr>
          <a:xfrm rot="16200000">
            <a:off x="4800600" y="50800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Isosceles Triangle 10"/>
          <p:cNvSpPr/>
          <p:nvPr/>
        </p:nvSpPr>
        <p:spPr>
          <a:xfrm rot="16200000">
            <a:off x="4800600" y="56134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Isosceles Triangle 11"/>
          <p:cNvSpPr/>
          <p:nvPr/>
        </p:nvSpPr>
        <p:spPr>
          <a:xfrm rot="16200000">
            <a:off x="4800600" y="60706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6200000">
            <a:off x="4800600" y="6527800"/>
            <a:ext cx="304800" cy="3048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p:cNvCxnSpPr>
            <a:stCxn id="6" idx="3"/>
            <a:endCxn id="7" idx="0"/>
          </p:cNvCxnSpPr>
          <p:nvPr/>
        </p:nvCxnSpPr>
        <p:spPr>
          <a:xfrm flipV="1">
            <a:off x="3124200" y="5537200"/>
            <a:ext cx="609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8" idx="0"/>
          </p:cNvCxnSpPr>
          <p:nvPr/>
        </p:nvCxnSpPr>
        <p:spPr>
          <a:xfrm>
            <a:off x="3124200" y="6070600"/>
            <a:ext cx="6096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3" idx="0"/>
          </p:cNvCxnSpPr>
          <p:nvPr/>
        </p:nvCxnSpPr>
        <p:spPr>
          <a:xfrm>
            <a:off x="4038600" y="6299200"/>
            <a:ext cx="762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0"/>
          </p:cNvCxnSpPr>
          <p:nvPr/>
        </p:nvCxnSpPr>
        <p:spPr>
          <a:xfrm flipV="1">
            <a:off x="4038600" y="6223000"/>
            <a:ext cx="7620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0" idx="0"/>
          </p:cNvCxnSpPr>
          <p:nvPr/>
        </p:nvCxnSpPr>
        <p:spPr>
          <a:xfrm flipV="1">
            <a:off x="4038600" y="5232400"/>
            <a:ext cx="7620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3"/>
            <a:endCxn id="11" idx="0"/>
          </p:cNvCxnSpPr>
          <p:nvPr/>
        </p:nvCxnSpPr>
        <p:spPr>
          <a:xfrm>
            <a:off x="4038600" y="5537200"/>
            <a:ext cx="7620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962400" y="584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962400" y="5994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5029200" y="5461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029200" y="6375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953000" y="645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a:off x="3581400" y="5384800"/>
            <a:ext cx="685800" cy="1066800"/>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ounded Rectangle 33"/>
          <p:cNvSpPr/>
          <p:nvPr/>
        </p:nvSpPr>
        <p:spPr>
          <a:xfrm>
            <a:off x="3200400" y="1295400"/>
            <a:ext cx="1371600" cy="3352800"/>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Arrow Connector 35"/>
          <p:cNvCxnSpPr/>
          <p:nvPr/>
        </p:nvCxnSpPr>
        <p:spPr>
          <a:xfrm>
            <a:off x="2971800" y="5003800"/>
            <a:ext cx="2286000" cy="1588"/>
          </a:xfrm>
          <a:prstGeom prst="straightConnector1">
            <a:avLst/>
          </a:prstGeom>
          <a:ln w="730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828800" y="1295400"/>
            <a:ext cx="1371600" cy="3352800"/>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Slide Number Placeholder 26"/>
          <p:cNvSpPr>
            <a:spLocks noGrp="1"/>
          </p:cNvSpPr>
          <p:nvPr>
            <p:ph type="sldNum" sz="quarter" idx="12"/>
          </p:nvPr>
        </p:nvSpPr>
        <p:spPr/>
        <p:txBody>
          <a:bodyPr/>
          <a:lstStyle/>
          <a:p>
            <a:pPr>
              <a:defRPr/>
            </a:pPr>
            <a:fld id="{F0878F97-9259-451E-A3DC-FD6305E0518E}" type="slidenum">
              <a:rPr lang="en-US" smtClean="0"/>
              <a:pPr>
                <a:defRPr/>
              </a:pPr>
              <a:t>28</a:t>
            </a:fld>
            <a:endParaRPr lang="en-US"/>
          </a:p>
        </p:txBody>
      </p:sp>
    </p:spTree>
    <p:custDataLst>
      <p:tags r:id="rId1"/>
    </p:custDataLst>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dirty="0" smtClean="0"/>
              <a:t>Outline</a:t>
            </a:r>
          </a:p>
        </p:txBody>
      </p:sp>
      <p:sp>
        <p:nvSpPr>
          <p:cNvPr id="44034" name="Rectangle 3"/>
          <p:cNvSpPr>
            <a:spLocks noGrp="1" noChangeArrowheads="1"/>
          </p:cNvSpPr>
          <p:nvPr>
            <p:ph type="body" idx="1"/>
          </p:nvPr>
        </p:nvSpPr>
        <p:spPr/>
        <p:txBody>
          <a:bodyPr/>
          <a:lstStyle/>
          <a:p>
            <a:endParaRPr lang="en-US" dirty="0" smtClean="0"/>
          </a:p>
          <a:p>
            <a:r>
              <a:rPr lang="en-US" dirty="0" smtClean="0"/>
              <a:t>Background of NBTI &amp; Clock Gating</a:t>
            </a:r>
          </a:p>
          <a:p>
            <a:r>
              <a:rPr lang="en-US" dirty="0" smtClean="0"/>
              <a:t>Problem: Skew due to NBTI in gated clock</a:t>
            </a:r>
          </a:p>
          <a:p>
            <a:r>
              <a:rPr lang="en-US" dirty="0" smtClean="0"/>
              <a:t>Previous Works</a:t>
            </a:r>
          </a:p>
          <a:p>
            <a:r>
              <a:rPr lang="en-US" dirty="0" smtClean="0"/>
              <a:t>Proposed Solutions</a:t>
            </a:r>
          </a:p>
          <a:p>
            <a:r>
              <a:rPr lang="en-US" b="1" dirty="0" smtClean="0"/>
              <a:t>Results</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29</a:t>
            </a:fld>
            <a:endParaRPr lang="en-US"/>
          </a:p>
        </p:txBody>
      </p:sp>
    </p:spTree>
  </p:cSld>
  <p:clrMapOvr>
    <a:masterClrMapping/>
  </p:clrMapOvr>
  <p:transition advTm="1864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Clock Gating</a:t>
            </a:r>
          </a:p>
        </p:txBody>
      </p:sp>
      <p:sp>
        <p:nvSpPr>
          <p:cNvPr id="27650" name="Rectangle 3"/>
          <p:cNvSpPr>
            <a:spLocks noGrp="1" noChangeArrowheads="1"/>
          </p:cNvSpPr>
          <p:nvPr>
            <p:ph type="body" idx="1"/>
          </p:nvPr>
        </p:nvSpPr>
        <p:spPr>
          <a:xfrm>
            <a:off x="400050" y="936625"/>
            <a:ext cx="8463731" cy="5337175"/>
          </a:xfrm>
        </p:spPr>
        <p:txBody>
          <a:bodyPr/>
          <a:lstStyle/>
          <a:p>
            <a:r>
              <a:rPr lang="en-US" dirty="0" smtClean="0"/>
              <a:t>Very popular low power technique</a:t>
            </a:r>
          </a:p>
          <a:p>
            <a:endParaRPr lang="en-US" dirty="0" smtClean="0"/>
          </a:p>
          <a:p>
            <a:r>
              <a:rPr lang="en-US" dirty="0" smtClean="0"/>
              <a:t>Freeze (“gate”) clock to inactive module</a:t>
            </a:r>
          </a:p>
          <a:p>
            <a:pPr lvl="1"/>
            <a:r>
              <a:rPr lang="en-US" dirty="0" smtClean="0"/>
              <a:t>Needs: Signal informing if a module is inactive</a:t>
            </a:r>
          </a:p>
          <a:p>
            <a:pPr lvl="1"/>
            <a:r>
              <a:rPr lang="en-US" dirty="0" smtClean="0"/>
              <a:t>Needs: Way to use this signal to freeze clock</a:t>
            </a:r>
          </a:p>
          <a:p>
            <a:endParaRPr lang="en-US" dirty="0" smtClean="0"/>
          </a:p>
          <a:p>
            <a:r>
              <a:rPr lang="en-US" dirty="0" smtClean="0"/>
              <a:t>Inactivity deduced by checking input permutations</a:t>
            </a:r>
          </a:p>
          <a:p>
            <a:pPr lvl="1"/>
            <a:r>
              <a:rPr lang="en-US" dirty="0" smtClean="0"/>
              <a:t>Example: OPCODE for adder?  Freeze multiplier clock</a:t>
            </a:r>
          </a:p>
          <a:p>
            <a:pPr lvl="1"/>
            <a:r>
              <a:rPr lang="en-US" dirty="0" smtClean="0"/>
              <a:t>RTL simulation and ON/OFF set manipulation helps</a:t>
            </a:r>
          </a:p>
        </p:txBody>
      </p:sp>
      <p:sp>
        <p:nvSpPr>
          <p:cNvPr id="25" name="Slide Number Placeholder 24"/>
          <p:cNvSpPr>
            <a:spLocks noGrp="1"/>
          </p:cNvSpPr>
          <p:nvPr>
            <p:ph type="sldNum" sz="quarter" idx="12"/>
          </p:nvPr>
        </p:nvSpPr>
        <p:spPr/>
        <p:txBody>
          <a:bodyPr/>
          <a:lstStyle/>
          <a:p>
            <a:pPr>
              <a:defRPr/>
            </a:pPr>
            <a:fld id="{F0878F97-9259-451E-A3DC-FD6305E0518E}" type="slidenum">
              <a:rPr lang="en-US" smtClean="0"/>
              <a:pPr>
                <a:defRPr/>
              </a:pPr>
              <a:t>3</a:t>
            </a:fld>
            <a:endParaRPr lang="en-US"/>
          </a:p>
        </p:txBody>
      </p:sp>
    </p:spTree>
  </p:cSld>
  <p:clrMapOvr>
    <a:masterClrMapping/>
  </p:clrMapOvr>
  <p:transition advTm="5204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Results</a:t>
            </a:r>
          </a:p>
        </p:txBody>
      </p:sp>
      <p:sp>
        <p:nvSpPr>
          <p:cNvPr id="66562" name="Content Placeholder 2"/>
          <p:cNvSpPr>
            <a:spLocks noGrp="1"/>
          </p:cNvSpPr>
          <p:nvPr>
            <p:ph idx="1"/>
          </p:nvPr>
        </p:nvSpPr>
        <p:spPr/>
        <p:txBody>
          <a:bodyPr/>
          <a:lstStyle/>
          <a:p>
            <a:r>
              <a:rPr lang="en-US" dirty="0" smtClean="0"/>
              <a:t>Age the circuit to 10 years</a:t>
            </a:r>
          </a:p>
          <a:p>
            <a:endParaRPr lang="en-US" dirty="0" smtClean="0"/>
          </a:p>
          <a:p>
            <a:r>
              <a:rPr lang="en-US" dirty="0" smtClean="0"/>
              <a:t>Calculated skew for four cases</a:t>
            </a:r>
          </a:p>
          <a:p>
            <a:pPr lvl="1"/>
            <a:r>
              <a:rPr lang="en-US" dirty="0" smtClean="0"/>
              <a:t>Choose NAND/NOR based on our formulation</a:t>
            </a:r>
          </a:p>
          <a:p>
            <a:pPr lvl="1"/>
            <a:r>
              <a:rPr lang="en-US" dirty="0" smtClean="0"/>
              <a:t>Choosing all NAND gates</a:t>
            </a:r>
          </a:p>
          <a:p>
            <a:pPr lvl="1"/>
            <a:r>
              <a:rPr lang="en-US" dirty="0" smtClean="0"/>
              <a:t>Choosing all NOR gates</a:t>
            </a:r>
          </a:p>
          <a:p>
            <a:pPr lvl="1"/>
            <a:r>
              <a:rPr lang="en-US" dirty="0" smtClean="0"/>
              <a:t>Try 10 random assignment, pick best</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30</a:t>
            </a:fld>
            <a:endParaRPr lang="en-US"/>
          </a:p>
        </p:txBody>
      </p:sp>
    </p:spTree>
  </p:cSld>
  <p:clrMapOvr>
    <a:masterClrMapping/>
  </p:clrMapOvr>
  <p:transition advTm="297"/>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Results (contd)</a:t>
            </a:r>
          </a:p>
        </p:txBody>
      </p:sp>
      <p:sp>
        <p:nvSpPr>
          <p:cNvPr id="68610" name="Content Placeholder 2"/>
          <p:cNvSpPr>
            <a:spLocks noGrp="1"/>
          </p:cNvSpPr>
          <p:nvPr>
            <p:ph idx="1"/>
          </p:nvPr>
        </p:nvSpPr>
        <p:spPr>
          <a:xfrm>
            <a:off x="457200" y="1722438"/>
            <a:ext cx="8229600" cy="452596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Our &gt; Rand &gt; NAND &gt; NOR solution</a:t>
            </a:r>
          </a:p>
          <a:p>
            <a:pPr>
              <a:buNone/>
            </a:pPr>
            <a:endParaRPr lang="en-US" dirty="0" smtClean="0"/>
          </a:p>
          <a:p>
            <a:r>
              <a:rPr lang="en-US" dirty="0" smtClean="0"/>
              <a:t>Significantly tightens the skew budget</a:t>
            </a:r>
          </a:p>
        </p:txBody>
      </p:sp>
      <p:graphicFrame>
        <p:nvGraphicFramePr>
          <p:cNvPr id="4" name="Content Placeholder 3"/>
          <p:cNvGraphicFramePr>
            <a:graphicFrameLocks/>
          </p:cNvGraphicFramePr>
          <p:nvPr/>
        </p:nvGraphicFramePr>
        <p:xfrm>
          <a:off x="457200" y="1295400"/>
          <a:ext cx="8229600" cy="3977640"/>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370840">
                <a:tc>
                  <a:txBody>
                    <a:bodyPr/>
                    <a:lstStyle/>
                    <a:p>
                      <a:pPr algn="ctr"/>
                      <a:r>
                        <a:rPr lang="en-US" dirty="0" smtClean="0"/>
                        <a:t>Name</a:t>
                      </a:r>
                      <a:endParaRPr lang="en-US" dirty="0"/>
                    </a:p>
                  </a:txBody>
                  <a:tcPr/>
                </a:tc>
                <a:tc>
                  <a:txBody>
                    <a:bodyPr/>
                    <a:lstStyle/>
                    <a:p>
                      <a:pPr algn="ctr"/>
                      <a:r>
                        <a:rPr lang="en-US" dirty="0" smtClean="0"/>
                        <a:t>Solver Time (s)</a:t>
                      </a:r>
                      <a:endParaRPr lang="en-US" dirty="0"/>
                    </a:p>
                  </a:txBody>
                  <a:tcPr/>
                </a:tc>
                <a:tc>
                  <a:txBody>
                    <a:bodyPr/>
                    <a:lstStyle/>
                    <a:p>
                      <a:pPr algn="ctr"/>
                      <a:r>
                        <a:rPr lang="en-US" dirty="0" smtClean="0"/>
                        <a:t>OUR Skew</a:t>
                      </a:r>
                    </a:p>
                    <a:p>
                      <a:pPr algn="ctr"/>
                      <a:r>
                        <a:rPr lang="en-US" dirty="0" smtClean="0"/>
                        <a:t>(</a:t>
                      </a:r>
                      <a:r>
                        <a:rPr lang="en-US" dirty="0" err="1" smtClean="0"/>
                        <a:t>ps</a:t>
                      </a:r>
                      <a:r>
                        <a:rPr lang="en-US" dirty="0" smtClean="0"/>
                        <a:t>)</a:t>
                      </a:r>
                      <a:endParaRPr lang="en-US" dirty="0"/>
                    </a:p>
                  </a:txBody>
                  <a:tcPr/>
                </a:tc>
                <a:tc>
                  <a:txBody>
                    <a:bodyPr/>
                    <a:lstStyle/>
                    <a:p>
                      <a:pPr algn="ctr"/>
                      <a:r>
                        <a:rPr lang="en-US" dirty="0" smtClean="0"/>
                        <a:t>All NAND</a:t>
                      </a:r>
                    </a:p>
                    <a:p>
                      <a:pPr algn="ctr"/>
                      <a:r>
                        <a:rPr lang="en-US" dirty="0" smtClean="0"/>
                        <a:t>(</a:t>
                      </a:r>
                      <a:r>
                        <a:rPr lang="en-US" dirty="0" err="1" smtClean="0"/>
                        <a:t>ps</a:t>
                      </a:r>
                      <a:r>
                        <a:rPr lang="en-US" dirty="0" smtClean="0"/>
                        <a:t>)</a:t>
                      </a:r>
                      <a:endParaRPr lang="en-US" dirty="0"/>
                    </a:p>
                  </a:txBody>
                  <a:tcPr/>
                </a:tc>
                <a:tc>
                  <a:txBody>
                    <a:bodyPr/>
                    <a:lstStyle/>
                    <a:p>
                      <a:pPr algn="ctr"/>
                      <a:r>
                        <a:rPr lang="en-US" dirty="0" smtClean="0"/>
                        <a:t>All NOR</a:t>
                      </a:r>
                    </a:p>
                    <a:p>
                      <a:pPr algn="ctr"/>
                      <a:r>
                        <a:rPr lang="en-US" dirty="0" smtClean="0"/>
                        <a:t>(</a:t>
                      </a:r>
                      <a:r>
                        <a:rPr lang="en-US" dirty="0" err="1" smtClean="0"/>
                        <a:t>ps</a:t>
                      </a:r>
                      <a:r>
                        <a:rPr lang="en-US" dirty="0" smtClean="0"/>
                        <a:t>)</a:t>
                      </a:r>
                      <a:endParaRPr lang="en-US" dirty="0"/>
                    </a:p>
                  </a:txBody>
                  <a:tcPr/>
                </a:tc>
                <a:tc>
                  <a:txBody>
                    <a:bodyPr/>
                    <a:lstStyle/>
                    <a:p>
                      <a:pPr algn="ctr"/>
                      <a:r>
                        <a:rPr lang="en-US" dirty="0" smtClean="0"/>
                        <a:t>10 Rand.</a:t>
                      </a:r>
                    </a:p>
                    <a:p>
                      <a:pPr algn="ctr"/>
                      <a:r>
                        <a:rPr lang="en-US" dirty="0" smtClean="0"/>
                        <a:t>(</a:t>
                      </a:r>
                      <a:r>
                        <a:rPr lang="en-US" dirty="0" err="1" smtClean="0"/>
                        <a:t>ps</a:t>
                      </a:r>
                      <a:r>
                        <a:rPr lang="en-US" dirty="0" smtClean="0"/>
                        <a:t>)</a:t>
                      </a:r>
                      <a:endParaRPr lang="en-US" dirty="0"/>
                    </a:p>
                  </a:txBody>
                  <a:tcPr/>
                </a:tc>
              </a:tr>
              <a:tr h="370840">
                <a:tc>
                  <a:txBody>
                    <a:bodyPr/>
                    <a:lstStyle/>
                    <a:p>
                      <a:pPr algn="ctr"/>
                      <a:r>
                        <a:rPr lang="en-US" dirty="0" smtClean="0"/>
                        <a:t>A</a:t>
                      </a:r>
                    </a:p>
                  </a:txBody>
                  <a:tcPr/>
                </a:tc>
                <a:tc>
                  <a:txBody>
                    <a:bodyPr/>
                    <a:lstStyle/>
                    <a:p>
                      <a:pPr algn="ctr"/>
                      <a:r>
                        <a:rPr lang="en-US" b="0" dirty="0" smtClean="0"/>
                        <a:t>0.14</a:t>
                      </a:r>
                      <a:endParaRPr lang="en-US" b="0" dirty="0"/>
                    </a:p>
                  </a:txBody>
                  <a:tcPr/>
                </a:tc>
                <a:tc>
                  <a:txBody>
                    <a:bodyPr/>
                    <a:lstStyle/>
                    <a:p>
                      <a:pPr algn="ctr"/>
                      <a:r>
                        <a:rPr lang="en-US" b="1" dirty="0" smtClean="0"/>
                        <a:t>2.80</a:t>
                      </a:r>
                      <a:endParaRPr lang="en-US" b="1" dirty="0"/>
                    </a:p>
                  </a:txBody>
                  <a:tcPr/>
                </a:tc>
                <a:tc>
                  <a:txBody>
                    <a:bodyPr/>
                    <a:lstStyle/>
                    <a:p>
                      <a:pPr algn="ctr"/>
                      <a:r>
                        <a:rPr lang="en-US" dirty="0" smtClean="0"/>
                        <a:t>4.41</a:t>
                      </a:r>
                      <a:endParaRPr lang="en-US" dirty="0"/>
                    </a:p>
                  </a:txBody>
                  <a:tcPr/>
                </a:tc>
                <a:tc>
                  <a:txBody>
                    <a:bodyPr/>
                    <a:lstStyle/>
                    <a:p>
                      <a:pPr algn="ctr"/>
                      <a:r>
                        <a:rPr lang="en-US" dirty="0" smtClean="0"/>
                        <a:t>9.02</a:t>
                      </a:r>
                      <a:endParaRPr lang="en-US" dirty="0"/>
                    </a:p>
                  </a:txBody>
                  <a:tcPr/>
                </a:tc>
                <a:tc>
                  <a:txBody>
                    <a:bodyPr/>
                    <a:lstStyle/>
                    <a:p>
                      <a:pPr algn="ctr"/>
                      <a:r>
                        <a:rPr lang="en-US" dirty="0" smtClean="0"/>
                        <a:t>7.24</a:t>
                      </a:r>
                      <a:endParaRPr lang="en-US" dirty="0"/>
                    </a:p>
                  </a:txBody>
                  <a:tcPr/>
                </a:tc>
              </a:tr>
              <a:tr h="370840">
                <a:tc>
                  <a:txBody>
                    <a:bodyPr/>
                    <a:lstStyle/>
                    <a:p>
                      <a:pPr algn="ctr"/>
                      <a:r>
                        <a:rPr lang="en-US" dirty="0" smtClean="0"/>
                        <a:t>B</a:t>
                      </a:r>
                      <a:endParaRPr lang="en-US" dirty="0"/>
                    </a:p>
                  </a:txBody>
                  <a:tcPr/>
                </a:tc>
                <a:tc>
                  <a:txBody>
                    <a:bodyPr/>
                    <a:lstStyle/>
                    <a:p>
                      <a:pPr algn="ctr"/>
                      <a:r>
                        <a:rPr lang="en-US" b="0" dirty="0" smtClean="0"/>
                        <a:t>0.06</a:t>
                      </a:r>
                      <a:endParaRPr lang="en-US" b="0" dirty="0"/>
                    </a:p>
                  </a:txBody>
                  <a:tcPr/>
                </a:tc>
                <a:tc>
                  <a:txBody>
                    <a:bodyPr/>
                    <a:lstStyle/>
                    <a:p>
                      <a:pPr algn="ctr"/>
                      <a:r>
                        <a:rPr lang="en-US" b="1" dirty="0" smtClean="0"/>
                        <a:t>2.18</a:t>
                      </a:r>
                      <a:endParaRPr lang="en-US" b="1" dirty="0"/>
                    </a:p>
                  </a:txBody>
                  <a:tcPr/>
                </a:tc>
                <a:tc>
                  <a:txBody>
                    <a:bodyPr/>
                    <a:lstStyle/>
                    <a:p>
                      <a:pPr algn="ctr"/>
                      <a:r>
                        <a:rPr lang="en-US" dirty="0" smtClean="0"/>
                        <a:t>3.23</a:t>
                      </a:r>
                      <a:endParaRPr lang="en-US" dirty="0"/>
                    </a:p>
                  </a:txBody>
                  <a:tcPr/>
                </a:tc>
                <a:tc>
                  <a:txBody>
                    <a:bodyPr/>
                    <a:lstStyle/>
                    <a:p>
                      <a:pPr algn="ctr"/>
                      <a:r>
                        <a:rPr lang="en-US" dirty="0" smtClean="0"/>
                        <a:t>5.84</a:t>
                      </a:r>
                      <a:endParaRPr lang="en-US" dirty="0"/>
                    </a:p>
                  </a:txBody>
                  <a:tcPr/>
                </a:tc>
                <a:tc>
                  <a:txBody>
                    <a:bodyPr/>
                    <a:lstStyle/>
                    <a:p>
                      <a:pPr algn="ctr"/>
                      <a:r>
                        <a:rPr lang="en-US" dirty="0" smtClean="0"/>
                        <a:t>4.96</a:t>
                      </a:r>
                      <a:endParaRPr lang="en-US" dirty="0"/>
                    </a:p>
                  </a:txBody>
                  <a:tcPr/>
                </a:tc>
              </a:tr>
              <a:tr h="370840">
                <a:tc>
                  <a:txBody>
                    <a:bodyPr/>
                    <a:lstStyle/>
                    <a:p>
                      <a:pPr algn="ctr"/>
                      <a:r>
                        <a:rPr lang="en-US" dirty="0" smtClean="0"/>
                        <a:t>C</a:t>
                      </a:r>
                      <a:endParaRPr lang="en-US" dirty="0"/>
                    </a:p>
                  </a:txBody>
                  <a:tcPr/>
                </a:tc>
                <a:tc>
                  <a:txBody>
                    <a:bodyPr/>
                    <a:lstStyle/>
                    <a:p>
                      <a:pPr algn="ctr"/>
                      <a:r>
                        <a:rPr lang="en-US" b="0" dirty="0" smtClean="0"/>
                        <a:t>1.41</a:t>
                      </a:r>
                      <a:endParaRPr lang="en-US" b="0" dirty="0"/>
                    </a:p>
                  </a:txBody>
                  <a:tcPr/>
                </a:tc>
                <a:tc>
                  <a:txBody>
                    <a:bodyPr/>
                    <a:lstStyle/>
                    <a:p>
                      <a:pPr algn="ctr"/>
                      <a:r>
                        <a:rPr lang="en-US" b="1" dirty="0" smtClean="0"/>
                        <a:t>4.13</a:t>
                      </a:r>
                      <a:endParaRPr lang="en-US" b="1" dirty="0"/>
                    </a:p>
                  </a:txBody>
                  <a:tcPr/>
                </a:tc>
                <a:tc>
                  <a:txBody>
                    <a:bodyPr/>
                    <a:lstStyle/>
                    <a:p>
                      <a:pPr algn="ctr"/>
                      <a:r>
                        <a:rPr lang="en-US" dirty="0" smtClean="0"/>
                        <a:t>6.4</a:t>
                      </a:r>
                      <a:endParaRPr lang="en-US" dirty="0"/>
                    </a:p>
                  </a:txBody>
                  <a:tcPr/>
                </a:tc>
                <a:tc>
                  <a:txBody>
                    <a:bodyPr/>
                    <a:lstStyle/>
                    <a:p>
                      <a:pPr algn="ctr"/>
                      <a:r>
                        <a:rPr lang="en-US" dirty="0" smtClean="0"/>
                        <a:t>9.28</a:t>
                      </a:r>
                      <a:endParaRPr lang="en-US" dirty="0"/>
                    </a:p>
                  </a:txBody>
                  <a:tcPr/>
                </a:tc>
                <a:tc>
                  <a:txBody>
                    <a:bodyPr/>
                    <a:lstStyle/>
                    <a:p>
                      <a:pPr algn="ctr"/>
                      <a:r>
                        <a:rPr lang="en-US" dirty="0" smtClean="0"/>
                        <a:t>7.05</a:t>
                      </a:r>
                      <a:endParaRPr lang="en-US" dirty="0"/>
                    </a:p>
                  </a:txBody>
                  <a:tcPr/>
                </a:tc>
              </a:tr>
              <a:tr h="370840">
                <a:tc>
                  <a:txBody>
                    <a:bodyPr/>
                    <a:lstStyle/>
                    <a:p>
                      <a:pPr algn="ctr"/>
                      <a:r>
                        <a:rPr lang="en-US" dirty="0" smtClean="0"/>
                        <a:t>D</a:t>
                      </a:r>
                      <a:endParaRPr lang="en-US" dirty="0"/>
                    </a:p>
                  </a:txBody>
                  <a:tcPr/>
                </a:tc>
                <a:tc>
                  <a:txBody>
                    <a:bodyPr/>
                    <a:lstStyle/>
                    <a:p>
                      <a:pPr algn="ctr"/>
                      <a:r>
                        <a:rPr lang="en-US" b="0" dirty="0" smtClean="0"/>
                        <a:t>0.81</a:t>
                      </a:r>
                      <a:endParaRPr lang="en-US" b="0" dirty="0"/>
                    </a:p>
                  </a:txBody>
                  <a:tcPr/>
                </a:tc>
                <a:tc>
                  <a:txBody>
                    <a:bodyPr/>
                    <a:lstStyle/>
                    <a:p>
                      <a:pPr algn="ctr"/>
                      <a:r>
                        <a:rPr lang="en-US" b="1" dirty="0" smtClean="0"/>
                        <a:t>3.03</a:t>
                      </a:r>
                      <a:endParaRPr lang="en-US" b="1" dirty="0"/>
                    </a:p>
                  </a:txBody>
                  <a:tcPr/>
                </a:tc>
                <a:tc>
                  <a:txBody>
                    <a:bodyPr/>
                    <a:lstStyle/>
                    <a:p>
                      <a:pPr algn="ctr"/>
                      <a:r>
                        <a:rPr lang="en-US" dirty="0" smtClean="0"/>
                        <a:t>5.04</a:t>
                      </a:r>
                      <a:endParaRPr lang="en-US" dirty="0"/>
                    </a:p>
                  </a:txBody>
                  <a:tcPr/>
                </a:tc>
                <a:tc>
                  <a:txBody>
                    <a:bodyPr/>
                    <a:lstStyle/>
                    <a:p>
                      <a:pPr algn="ctr"/>
                      <a:r>
                        <a:rPr lang="en-US" dirty="0" smtClean="0"/>
                        <a:t>9.74</a:t>
                      </a:r>
                      <a:endParaRPr lang="en-US" dirty="0"/>
                    </a:p>
                  </a:txBody>
                  <a:tcPr/>
                </a:tc>
                <a:tc>
                  <a:txBody>
                    <a:bodyPr/>
                    <a:lstStyle/>
                    <a:p>
                      <a:pPr algn="ctr"/>
                      <a:r>
                        <a:rPr lang="en-US" dirty="0" smtClean="0"/>
                        <a:t>6.21</a:t>
                      </a:r>
                      <a:endParaRPr lang="en-US" dirty="0"/>
                    </a:p>
                  </a:txBody>
                  <a:tcPr/>
                </a:tc>
              </a:tr>
              <a:tr h="370840">
                <a:tc>
                  <a:txBody>
                    <a:bodyPr/>
                    <a:lstStyle/>
                    <a:p>
                      <a:pPr algn="ctr"/>
                      <a:r>
                        <a:rPr lang="en-US" dirty="0" smtClean="0"/>
                        <a:t>E</a:t>
                      </a:r>
                      <a:endParaRPr lang="en-US" dirty="0"/>
                    </a:p>
                  </a:txBody>
                  <a:tcPr/>
                </a:tc>
                <a:tc>
                  <a:txBody>
                    <a:bodyPr/>
                    <a:lstStyle/>
                    <a:p>
                      <a:pPr algn="ctr"/>
                      <a:r>
                        <a:rPr lang="en-US" b="0" dirty="0" smtClean="0"/>
                        <a:t>0.12</a:t>
                      </a:r>
                      <a:endParaRPr lang="en-US" b="0" dirty="0"/>
                    </a:p>
                  </a:txBody>
                  <a:tcPr/>
                </a:tc>
                <a:tc>
                  <a:txBody>
                    <a:bodyPr/>
                    <a:lstStyle/>
                    <a:p>
                      <a:pPr algn="ctr"/>
                      <a:r>
                        <a:rPr lang="en-US" b="1" dirty="0" smtClean="0"/>
                        <a:t>2.76</a:t>
                      </a:r>
                      <a:endParaRPr lang="en-US" b="1" dirty="0"/>
                    </a:p>
                  </a:txBody>
                  <a:tcPr/>
                </a:tc>
                <a:tc>
                  <a:txBody>
                    <a:bodyPr/>
                    <a:lstStyle/>
                    <a:p>
                      <a:pPr algn="ctr"/>
                      <a:r>
                        <a:rPr lang="en-US" dirty="0" smtClean="0"/>
                        <a:t>5.46</a:t>
                      </a:r>
                      <a:endParaRPr lang="en-US" dirty="0"/>
                    </a:p>
                  </a:txBody>
                  <a:tcPr/>
                </a:tc>
                <a:tc>
                  <a:txBody>
                    <a:bodyPr/>
                    <a:lstStyle/>
                    <a:p>
                      <a:pPr algn="ctr"/>
                      <a:r>
                        <a:rPr lang="en-US" dirty="0" smtClean="0"/>
                        <a:t>10.21</a:t>
                      </a:r>
                      <a:endParaRPr lang="en-US" dirty="0"/>
                    </a:p>
                  </a:txBody>
                  <a:tcPr/>
                </a:tc>
                <a:tc>
                  <a:txBody>
                    <a:bodyPr/>
                    <a:lstStyle/>
                    <a:p>
                      <a:pPr algn="ctr"/>
                      <a:r>
                        <a:rPr lang="en-US" dirty="0" smtClean="0"/>
                        <a:t>7.04</a:t>
                      </a:r>
                      <a:endParaRPr lang="en-US" dirty="0"/>
                    </a:p>
                  </a:txBody>
                  <a:tcPr/>
                </a:tc>
              </a:tr>
              <a:tr h="370840">
                <a:tc>
                  <a:txBody>
                    <a:bodyPr/>
                    <a:lstStyle/>
                    <a:p>
                      <a:pPr algn="ctr"/>
                      <a:r>
                        <a:rPr lang="en-US" dirty="0" smtClean="0"/>
                        <a:t>F</a:t>
                      </a:r>
                      <a:endParaRPr lang="en-US" dirty="0"/>
                    </a:p>
                  </a:txBody>
                  <a:tcPr/>
                </a:tc>
                <a:tc>
                  <a:txBody>
                    <a:bodyPr/>
                    <a:lstStyle/>
                    <a:p>
                      <a:pPr algn="ctr"/>
                      <a:r>
                        <a:rPr lang="en-US" b="0" dirty="0" smtClean="0"/>
                        <a:t>0.09</a:t>
                      </a:r>
                      <a:endParaRPr lang="en-US" b="0" dirty="0"/>
                    </a:p>
                  </a:txBody>
                  <a:tcPr/>
                </a:tc>
                <a:tc>
                  <a:txBody>
                    <a:bodyPr/>
                    <a:lstStyle/>
                    <a:p>
                      <a:pPr algn="ctr"/>
                      <a:r>
                        <a:rPr lang="en-US" b="1" dirty="0" smtClean="0"/>
                        <a:t>3.94</a:t>
                      </a:r>
                      <a:endParaRPr lang="en-US" b="1" dirty="0"/>
                    </a:p>
                  </a:txBody>
                  <a:tcPr/>
                </a:tc>
                <a:tc>
                  <a:txBody>
                    <a:bodyPr/>
                    <a:lstStyle/>
                    <a:p>
                      <a:pPr algn="ctr"/>
                      <a:r>
                        <a:rPr lang="en-US" dirty="0" smtClean="0"/>
                        <a:t>6.21</a:t>
                      </a:r>
                      <a:endParaRPr lang="en-US" dirty="0"/>
                    </a:p>
                  </a:txBody>
                  <a:tcPr/>
                </a:tc>
                <a:tc>
                  <a:txBody>
                    <a:bodyPr/>
                    <a:lstStyle/>
                    <a:p>
                      <a:pPr algn="ctr"/>
                      <a:r>
                        <a:rPr lang="en-US" dirty="0" smtClean="0"/>
                        <a:t>12.23</a:t>
                      </a:r>
                      <a:endParaRPr lang="en-US" dirty="0"/>
                    </a:p>
                  </a:txBody>
                  <a:tcPr/>
                </a:tc>
                <a:tc>
                  <a:txBody>
                    <a:bodyPr/>
                    <a:lstStyle/>
                    <a:p>
                      <a:pPr algn="ctr"/>
                      <a:r>
                        <a:rPr lang="en-US" dirty="0" smtClean="0"/>
                        <a:t>11.82</a:t>
                      </a:r>
                      <a:endParaRPr lang="en-US" dirty="0"/>
                    </a:p>
                  </a:txBody>
                  <a:tcPr/>
                </a:tc>
              </a:tr>
              <a:tr h="370840">
                <a:tc>
                  <a:txBody>
                    <a:bodyPr/>
                    <a:lstStyle/>
                    <a:p>
                      <a:pPr algn="ctr"/>
                      <a:r>
                        <a:rPr lang="en-US" dirty="0" smtClean="0"/>
                        <a:t>G</a:t>
                      </a:r>
                      <a:endParaRPr lang="en-US" dirty="0"/>
                    </a:p>
                  </a:txBody>
                  <a:tcPr/>
                </a:tc>
                <a:tc>
                  <a:txBody>
                    <a:bodyPr/>
                    <a:lstStyle/>
                    <a:p>
                      <a:pPr algn="ctr"/>
                      <a:r>
                        <a:rPr lang="en-US" b="0" dirty="0" smtClean="0"/>
                        <a:t>0.47</a:t>
                      </a:r>
                      <a:endParaRPr lang="en-US" b="0" dirty="0"/>
                    </a:p>
                  </a:txBody>
                  <a:tcPr/>
                </a:tc>
                <a:tc>
                  <a:txBody>
                    <a:bodyPr/>
                    <a:lstStyle/>
                    <a:p>
                      <a:pPr algn="ctr"/>
                      <a:r>
                        <a:rPr lang="en-US" b="1" dirty="0" smtClean="0"/>
                        <a:t>3.88</a:t>
                      </a:r>
                      <a:endParaRPr lang="en-US" b="1" dirty="0"/>
                    </a:p>
                  </a:txBody>
                  <a:tcPr/>
                </a:tc>
                <a:tc>
                  <a:txBody>
                    <a:bodyPr/>
                    <a:lstStyle/>
                    <a:p>
                      <a:pPr algn="ctr"/>
                      <a:r>
                        <a:rPr lang="en-US" dirty="0" smtClean="0"/>
                        <a:t>6.75</a:t>
                      </a:r>
                      <a:endParaRPr lang="en-US" dirty="0"/>
                    </a:p>
                  </a:txBody>
                  <a:tcPr/>
                </a:tc>
                <a:tc>
                  <a:txBody>
                    <a:bodyPr/>
                    <a:lstStyle/>
                    <a:p>
                      <a:pPr algn="ctr"/>
                      <a:r>
                        <a:rPr lang="en-US" dirty="0" smtClean="0"/>
                        <a:t>13.07</a:t>
                      </a:r>
                      <a:endParaRPr lang="en-US" dirty="0"/>
                    </a:p>
                  </a:txBody>
                  <a:tcPr/>
                </a:tc>
                <a:tc>
                  <a:txBody>
                    <a:bodyPr/>
                    <a:lstStyle/>
                    <a:p>
                      <a:pPr algn="ctr"/>
                      <a:r>
                        <a:rPr lang="en-US" dirty="0" smtClean="0"/>
                        <a:t>10.58</a:t>
                      </a:r>
                      <a:endParaRPr lang="en-US" dirty="0"/>
                    </a:p>
                  </a:txBody>
                  <a:tcPr/>
                </a:tc>
              </a:tr>
              <a:tr h="370840">
                <a:tc>
                  <a:txBody>
                    <a:bodyPr/>
                    <a:lstStyle/>
                    <a:p>
                      <a:pPr algn="ctr"/>
                      <a:r>
                        <a:rPr lang="en-US" dirty="0" smtClean="0"/>
                        <a:t>H</a:t>
                      </a:r>
                      <a:endParaRPr lang="en-US" dirty="0"/>
                    </a:p>
                  </a:txBody>
                  <a:tcPr/>
                </a:tc>
                <a:tc>
                  <a:txBody>
                    <a:bodyPr/>
                    <a:lstStyle/>
                    <a:p>
                      <a:pPr algn="ctr"/>
                      <a:r>
                        <a:rPr lang="en-US" dirty="0" smtClean="0"/>
                        <a:t>0.09</a:t>
                      </a:r>
                      <a:endParaRPr lang="en-US" dirty="0"/>
                    </a:p>
                  </a:txBody>
                  <a:tcPr/>
                </a:tc>
                <a:tc>
                  <a:txBody>
                    <a:bodyPr/>
                    <a:lstStyle/>
                    <a:p>
                      <a:pPr algn="ctr"/>
                      <a:r>
                        <a:rPr lang="en-US" b="1" dirty="0" smtClean="0"/>
                        <a:t>2.59</a:t>
                      </a:r>
                      <a:endParaRPr lang="en-US" b="1" dirty="0"/>
                    </a:p>
                  </a:txBody>
                  <a:tcPr/>
                </a:tc>
                <a:tc>
                  <a:txBody>
                    <a:bodyPr/>
                    <a:lstStyle/>
                    <a:p>
                      <a:pPr algn="ctr"/>
                      <a:r>
                        <a:rPr lang="en-US" dirty="0" smtClean="0"/>
                        <a:t>3.91</a:t>
                      </a:r>
                      <a:endParaRPr lang="en-US" dirty="0"/>
                    </a:p>
                  </a:txBody>
                  <a:tcPr/>
                </a:tc>
                <a:tc>
                  <a:txBody>
                    <a:bodyPr/>
                    <a:lstStyle/>
                    <a:p>
                      <a:pPr algn="ctr"/>
                      <a:r>
                        <a:rPr lang="en-US" dirty="0" smtClean="0"/>
                        <a:t>8.44</a:t>
                      </a:r>
                      <a:endParaRPr lang="en-US" dirty="0"/>
                    </a:p>
                  </a:txBody>
                  <a:tcPr/>
                </a:tc>
                <a:tc>
                  <a:txBody>
                    <a:bodyPr/>
                    <a:lstStyle/>
                    <a:p>
                      <a:pPr algn="ctr"/>
                      <a:r>
                        <a:rPr lang="en-US" dirty="0" smtClean="0"/>
                        <a:t>5.38</a:t>
                      </a:r>
                      <a:endParaRPr lang="en-US" dirty="0"/>
                    </a:p>
                  </a:txBody>
                  <a:tcPr/>
                </a:tc>
              </a:tr>
              <a:tr h="370840">
                <a:tc>
                  <a:txBody>
                    <a:bodyPr/>
                    <a:lstStyle/>
                    <a:p>
                      <a:pPr algn="ctr"/>
                      <a:r>
                        <a:rPr lang="en-US" b="1" dirty="0" err="1" smtClean="0"/>
                        <a:t>Avg</a:t>
                      </a:r>
                      <a:r>
                        <a:rPr lang="en-US" b="1" dirty="0" smtClean="0"/>
                        <a:t>:</a:t>
                      </a:r>
                      <a:endParaRPr lang="en-US" b="1" dirty="0"/>
                    </a:p>
                  </a:txBody>
                  <a:tcPr/>
                </a:tc>
                <a:tc>
                  <a:txBody>
                    <a:bodyPr/>
                    <a:lstStyle/>
                    <a:p>
                      <a:pPr algn="ctr"/>
                      <a:endParaRPr lang="en-US" dirty="0"/>
                    </a:p>
                  </a:txBody>
                  <a:tcPr/>
                </a:tc>
                <a:tc>
                  <a:txBody>
                    <a:bodyPr/>
                    <a:lstStyle/>
                    <a:p>
                      <a:pPr algn="ctr"/>
                      <a:r>
                        <a:rPr lang="en-US" b="1" dirty="0" smtClean="0"/>
                        <a:t>1</a:t>
                      </a:r>
                      <a:endParaRPr lang="en-US" b="1" dirty="0"/>
                    </a:p>
                  </a:txBody>
                  <a:tcPr/>
                </a:tc>
                <a:tc>
                  <a:txBody>
                    <a:bodyPr/>
                    <a:lstStyle/>
                    <a:p>
                      <a:pPr algn="ctr"/>
                      <a:r>
                        <a:rPr lang="en-US" b="1" dirty="0" smtClean="0"/>
                        <a:t>1.56X</a:t>
                      </a:r>
                      <a:endParaRPr lang="en-US" b="1" dirty="0"/>
                    </a:p>
                  </a:txBody>
                  <a:tcPr/>
                </a:tc>
                <a:tc>
                  <a:txBody>
                    <a:bodyPr/>
                    <a:lstStyle/>
                    <a:p>
                      <a:pPr algn="ctr"/>
                      <a:r>
                        <a:rPr lang="en-US" b="1" dirty="0" smtClean="0"/>
                        <a:t>2.19X</a:t>
                      </a:r>
                      <a:endParaRPr lang="en-US" b="1" dirty="0"/>
                    </a:p>
                  </a:txBody>
                  <a:tcPr/>
                </a:tc>
                <a:tc>
                  <a:txBody>
                    <a:bodyPr/>
                    <a:lstStyle/>
                    <a:p>
                      <a:pPr algn="ctr"/>
                      <a:r>
                        <a:rPr lang="en-US" b="1" dirty="0" smtClean="0"/>
                        <a:t>1.33X</a:t>
                      </a:r>
                      <a:endParaRPr lang="en-US" b="1" dirty="0"/>
                    </a:p>
                  </a:txBody>
                  <a:tcPr/>
                </a:tc>
              </a:tr>
            </a:tbl>
          </a:graphicData>
        </a:graphic>
      </p:graphicFrame>
      <p:sp>
        <p:nvSpPr>
          <p:cNvPr id="5" name="Rectangle 4"/>
          <p:cNvSpPr/>
          <p:nvPr/>
        </p:nvSpPr>
        <p:spPr bwMode="auto">
          <a:xfrm>
            <a:off x="3205654" y="1923393"/>
            <a:ext cx="1387366" cy="3342289"/>
          </a:xfrm>
          <a:prstGeom prst="rect">
            <a:avLst/>
          </a:prstGeom>
          <a:solidFill>
            <a:schemeClr val="accent1">
              <a:lumMod val="75000"/>
              <a:alpha val="4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4598233" y="1933903"/>
            <a:ext cx="4083311" cy="3337040"/>
          </a:xfrm>
          <a:prstGeom prst="rect">
            <a:avLst/>
          </a:prstGeom>
          <a:solidFill>
            <a:srgbClr val="FF0000">
              <a:alpha val="4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 name="Slide Number Placeholder 7"/>
          <p:cNvSpPr>
            <a:spLocks noGrp="1"/>
          </p:cNvSpPr>
          <p:nvPr>
            <p:ph type="sldNum" sz="quarter" idx="12"/>
          </p:nvPr>
        </p:nvSpPr>
        <p:spPr/>
        <p:txBody>
          <a:bodyPr/>
          <a:lstStyle/>
          <a:p>
            <a:pPr>
              <a:defRPr/>
            </a:pPr>
            <a:fld id="{F0878F97-9259-451E-A3DC-FD6305E0518E}" type="slidenum">
              <a:rPr lang="en-US" smtClean="0"/>
              <a:pPr>
                <a:defRPr/>
              </a:pPr>
              <a:t>31</a:t>
            </a:fld>
            <a:endParaRPr lang="en-US"/>
          </a:p>
        </p:txBody>
      </p:sp>
    </p:spTree>
    <p:custDataLst>
      <p:tags r:id="rId1"/>
    </p:custDataLst>
  </p:cSld>
  <p:clrMapOvr>
    <a:masterClrMapping/>
  </p:clrMapOvr>
  <p:transition advTm="2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6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Conclusions</a:t>
            </a:r>
          </a:p>
        </p:txBody>
      </p:sp>
      <p:sp>
        <p:nvSpPr>
          <p:cNvPr id="72706" name="Content Placeholder 2"/>
          <p:cNvSpPr>
            <a:spLocks noGrp="1"/>
          </p:cNvSpPr>
          <p:nvPr>
            <p:ph idx="1"/>
          </p:nvPr>
        </p:nvSpPr>
        <p:spPr/>
        <p:txBody>
          <a:bodyPr/>
          <a:lstStyle/>
          <a:p>
            <a:r>
              <a:rPr lang="en-US" dirty="0" smtClean="0"/>
              <a:t>Proposed choosing NAND/NOR gating at design time minimize skew degradation.</a:t>
            </a:r>
          </a:p>
          <a:p>
            <a:r>
              <a:rPr lang="en-US" dirty="0" smtClean="0"/>
              <a:t>Optimal (ILP) results show 55% and 120% lower skew than all NAND/all NOR cases.</a:t>
            </a:r>
          </a:p>
          <a:p>
            <a:r>
              <a:rPr lang="en-US" dirty="0" smtClean="0"/>
              <a:t>Random + pick best results reduce 20% and 80% over all NAND/all NOR cases.</a:t>
            </a:r>
          </a:p>
          <a:p>
            <a:r>
              <a:rPr lang="en-US" dirty="0" smtClean="0"/>
              <a:t>Fast.  Log(n) binary variables.</a:t>
            </a:r>
          </a:p>
          <a:p>
            <a:r>
              <a:rPr lang="en-US" dirty="0" smtClean="0"/>
              <a:t>Future Works:</a:t>
            </a:r>
          </a:p>
          <a:p>
            <a:pPr lvl="1"/>
            <a:r>
              <a:rPr lang="pt-BR" dirty="0" smtClean="0"/>
              <a:t>ILP is NP complete.  Some other formulation.</a:t>
            </a:r>
          </a:p>
          <a:p>
            <a:pPr lvl="1"/>
            <a:r>
              <a:rPr lang="pt-BR" dirty="0" smtClean="0"/>
              <a:t>How ICGs can be handled.</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32</a:t>
            </a:fld>
            <a:endParaRPr lang="en-US"/>
          </a:p>
        </p:txBody>
      </p:sp>
    </p:spTree>
  </p:cSld>
  <p:clrMapOvr>
    <a:masterClrMapping/>
  </p:clrMapOvr>
  <p:transition advTm="92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endParaRPr lang="en-US" dirty="0" smtClean="0"/>
          </a:p>
        </p:txBody>
      </p:sp>
      <p:sp>
        <p:nvSpPr>
          <p:cNvPr id="74754" name="Content Placeholder 2"/>
          <p:cNvSpPr>
            <a:spLocks noGrp="1"/>
          </p:cNvSpPr>
          <p:nvPr>
            <p:ph idx="1"/>
          </p:nvPr>
        </p:nvSpPr>
        <p:spPr/>
        <p:txBody>
          <a:bodyPr/>
          <a:lstStyle/>
          <a:p>
            <a:pPr algn="ctr">
              <a:buFontTx/>
              <a:buNone/>
            </a:pPr>
            <a:endParaRPr lang="en-US" dirty="0" smtClean="0"/>
          </a:p>
          <a:p>
            <a:pPr algn="ctr">
              <a:buFontTx/>
              <a:buNone/>
            </a:pPr>
            <a:endParaRPr lang="en-US" dirty="0" smtClean="0"/>
          </a:p>
          <a:p>
            <a:pPr algn="ctr">
              <a:buFontTx/>
              <a:buNone/>
            </a:pPr>
            <a:endParaRPr lang="en-US" dirty="0" smtClean="0"/>
          </a:p>
          <a:p>
            <a:pPr algn="ctr">
              <a:buFontTx/>
              <a:buNone/>
            </a:pPr>
            <a:r>
              <a:rPr lang="en-US" dirty="0" smtClean="0"/>
              <a:t>Thank you.</a:t>
            </a:r>
          </a:p>
          <a:p>
            <a:pPr algn="ctr">
              <a:buFontTx/>
              <a:buNone/>
            </a:pPr>
            <a:endParaRPr lang="en-US" dirty="0" smtClean="0"/>
          </a:p>
          <a:p>
            <a:pPr algn="ctr">
              <a:buFontTx/>
              <a:buNone/>
            </a:pPr>
            <a:endParaRPr lang="en-US" dirty="0" smtClean="0"/>
          </a:p>
          <a:p>
            <a:pPr algn="ctr">
              <a:buFontTx/>
              <a:buNone/>
            </a:pPr>
            <a:r>
              <a:rPr lang="en-US" dirty="0" smtClean="0"/>
              <a:t>Questions?</a:t>
            </a:r>
          </a:p>
        </p:txBody>
      </p:sp>
      <p:sp>
        <p:nvSpPr>
          <p:cNvPr id="5" name="Slide Number Placeholder 4"/>
          <p:cNvSpPr>
            <a:spLocks noGrp="1"/>
          </p:cNvSpPr>
          <p:nvPr>
            <p:ph type="sldNum" sz="quarter" idx="12"/>
          </p:nvPr>
        </p:nvSpPr>
        <p:spPr/>
        <p:txBody>
          <a:bodyPr/>
          <a:lstStyle/>
          <a:p>
            <a:pPr>
              <a:defRPr/>
            </a:pPr>
            <a:fld id="{F0878F97-9259-451E-A3DC-FD6305E0518E}" type="slidenum">
              <a:rPr lang="en-US" smtClean="0"/>
              <a:pPr>
                <a:defRPr/>
              </a:pPr>
              <a:t>33</a:t>
            </a:fld>
            <a:endParaRPr lang="en-US"/>
          </a:p>
        </p:txBody>
      </p:sp>
    </p:spTree>
  </p:cSld>
  <p:clrMapOvr>
    <a:masterClrMapping/>
  </p:clrMapOvr>
  <p:transition advTm="51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smtClean="0"/>
              <a:t>Clock Gating (2)</a:t>
            </a:r>
          </a:p>
        </p:txBody>
      </p:sp>
      <p:sp>
        <p:nvSpPr>
          <p:cNvPr id="27650" name="Rectangle 3"/>
          <p:cNvSpPr>
            <a:spLocks noGrp="1" noChangeArrowheads="1"/>
          </p:cNvSpPr>
          <p:nvPr>
            <p:ph type="body" idx="1"/>
          </p:nvPr>
        </p:nvSpPr>
        <p:spPr/>
        <p:txBody>
          <a:bodyPr/>
          <a:lstStyle/>
          <a:p>
            <a:r>
              <a:rPr lang="en-US" dirty="0" smtClean="0"/>
              <a:t>Duration of gating determined by many factors</a:t>
            </a:r>
          </a:p>
          <a:p>
            <a:pPr lvl="1"/>
            <a:r>
              <a:rPr lang="en-US" dirty="0" smtClean="0"/>
              <a:t>Gating aggressiveness, input data statistics</a:t>
            </a:r>
          </a:p>
          <a:p>
            <a:endParaRPr lang="en-US" dirty="0" smtClean="0"/>
          </a:p>
          <a:p>
            <a:r>
              <a:rPr lang="en-US" dirty="0" smtClean="0"/>
              <a:t>How to stop clock signal?</a:t>
            </a:r>
          </a:p>
          <a:p>
            <a:pPr lvl="1"/>
            <a:r>
              <a:rPr lang="en-US" dirty="0" smtClean="0"/>
              <a:t>Use NAND/NOR/AND/OR gate</a:t>
            </a:r>
          </a:p>
          <a:p>
            <a:pPr lvl="1"/>
            <a:r>
              <a:rPr lang="en-US" dirty="0" smtClean="0"/>
              <a:t>One input: regular clock signal</a:t>
            </a:r>
          </a:p>
          <a:p>
            <a:pPr lvl="1"/>
            <a:r>
              <a:rPr lang="en-US" dirty="0" smtClean="0"/>
              <a:t>Other input: Inactivity/Activity signal</a:t>
            </a:r>
          </a:p>
        </p:txBody>
      </p:sp>
      <p:sp>
        <p:nvSpPr>
          <p:cNvPr id="25" name="Slide Number Placeholder 24"/>
          <p:cNvSpPr>
            <a:spLocks noGrp="1"/>
          </p:cNvSpPr>
          <p:nvPr>
            <p:ph type="sldNum" sz="quarter" idx="12"/>
          </p:nvPr>
        </p:nvSpPr>
        <p:spPr/>
        <p:txBody>
          <a:bodyPr/>
          <a:lstStyle/>
          <a:p>
            <a:pPr>
              <a:defRPr/>
            </a:pPr>
            <a:fld id="{F0878F97-9259-451E-A3DC-FD6305E0518E}" type="slidenum">
              <a:rPr lang="en-US" smtClean="0"/>
              <a:pPr>
                <a:defRPr/>
              </a:pPr>
              <a:t>4</a:t>
            </a:fld>
            <a:endParaRPr lang="en-US"/>
          </a:p>
        </p:txBody>
      </p:sp>
      <p:sp>
        <p:nvSpPr>
          <p:cNvPr id="24" name="Flowchart: Delay 23"/>
          <p:cNvSpPr/>
          <p:nvPr/>
        </p:nvSpPr>
        <p:spPr bwMode="auto">
          <a:xfrm>
            <a:off x="5751895" y="4483503"/>
            <a:ext cx="1179871" cy="1283110"/>
          </a:xfrm>
          <a:prstGeom prst="flowChartDelay">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27" name="Straight Arrow Connector 26"/>
          <p:cNvCxnSpPr/>
          <p:nvPr/>
        </p:nvCxnSpPr>
        <p:spPr bwMode="auto">
          <a:xfrm>
            <a:off x="6931704" y="5147172"/>
            <a:ext cx="914400" cy="1588"/>
          </a:xfrm>
          <a:prstGeom prst="straightConnector1">
            <a:avLst/>
          </a:prstGeom>
          <a:noFill/>
          <a:ln w="3175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4871904" y="5447052"/>
            <a:ext cx="914400" cy="1588"/>
          </a:xfrm>
          <a:prstGeom prst="straightConnector1">
            <a:avLst/>
          </a:prstGeom>
          <a:noFill/>
          <a:ln w="3175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4866984" y="4837464"/>
            <a:ext cx="914400" cy="1588"/>
          </a:xfrm>
          <a:prstGeom prst="straightConnector1">
            <a:avLst/>
          </a:prstGeom>
          <a:noFill/>
          <a:ln w="31750" cap="flat" cmpd="sng" algn="ctr">
            <a:solidFill>
              <a:schemeClr val="tx1"/>
            </a:solidFill>
            <a:prstDash val="solid"/>
            <a:round/>
            <a:headEnd type="none" w="med" len="med"/>
            <a:tailEnd type="arrow"/>
          </a:ln>
          <a:effectLst/>
        </p:spPr>
      </p:cxnSp>
      <p:sp>
        <p:nvSpPr>
          <p:cNvPr id="33" name="TextBox 32"/>
          <p:cNvSpPr txBox="1"/>
          <p:nvPr/>
        </p:nvSpPr>
        <p:spPr>
          <a:xfrm>
            <a:off x="4586761" y="4439265"/>
            <a:ext cx="684803" cy="400110"/>
          </a:xfrm>
          <a:prstGeom prst="rect">
            <a:avLst/>
          </a:prstGeom>
          <a:noFill/>
        </p:spPr>
        <p:txBody>
          <a:bodyPr wrap="none" rtlCol="0">
            <a:spAutoFit/>
          </a:bodyPr>
          <a:lstStyle/>
          <a:p>
            <a:r>
              <a:rPr lang="en-US" dirty="0" smtClean="0"/>
              <a:t>CLK</a:t>
            </a:r>
            <a:endParaRPr lang="en-US" dirty="0"/>
          </a:p>
        </p:txBody>
      </p:sp>
      <p:sp>
        <p:nvSpPr>
          <p:cNvPr id="34" name="TextBox 33"/>
          <p:cNvSpPr txBox="1"/>
          <p:nvPr/>
        </p:nvSpPr>
        <p:spPr>
          <a:xfrm>
            <a:off x="7157833" y="4680153"/>
            <a:ext cx="1369286" cy="400110"/>
          </a:xfrm>
          <a:prstGeom prst="rect">
            <a:avLst/>
          </a:prstGeom>
          <a:noFill/>
        </p:spPr>
        <p:txBody>
          <a:bodyPr wrap="none" rtlCol="0">
            <a:spAutoFit/>
          </a:bodyPr>
          <a:lstStyle/>
          <a:p>
            <a:r>
              <a:rPr lang="en-US" dirty="0" smtClean="0"/>
              <a:t>CLK_OUT</a:t>
            </a:r>
            <a:endParaRPr lang="en-US" dirty="0"/>
          </a:p>
        </p:txBody>
      </p:sp>
      <p:sp>
        <p:nvSpPr>
          <p:cNvPr id="35" name="TextBox 34"/>
          <p:cNvSpPr txBox="1"/>
          <p:nvPr/>
        </p:nvSpPr>
        <p:spPr>
          <a:xfrm>
            <a:off x="4350754" y="5427420"/>
            <a:ext cx="1026243" cy="400110"/>
          </a:xfrm>
          <a:prstGeom prst="rect">
            <a:avLst/>
          </a:prstGeom>
          <a:noFill/>
        </p:spPr>
        <p:txBody>
          <a:bodyPr wrap="none" rtlCol="0">
            <a:spAutoFit/>
          </a:bodyPr>
          <a:lstStyle/>
          <a:p>
            <a:r>
              <a:rPr lang="en-US" dirty="0" smtClean="0"/>
              <a:t>Active?</a:t>
            </a:r>
            <a:endParaRPr lang="en-US" dirty="0"/>
          </a:p>
        </p:txBody>
      </p:sp>
    </p:spTree>
  </p:cSld>
  <p:clrMapOvr>
    <a:masterClrMapping/>
  </p:clrMapOvr>
  <p:transition advTm="5204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Clock Tree</a:t>
            </a:r>
            <a:endParaRPr lang="en-US" dirty="0"/>
          </a:p>
        </p:txBody>
      </p:sp>
      <p:sp>
        <p:nvSpPr>
          <p:cNvPr id="4" name="Slide Number Placeholder 3"/>
          <p:cNvSpPr>
            <a:spLocks noGrp="1"/>
          </p:cNvSpPr>
          <p:nvPr>
            <p:ph type="sldNum" sz="quarter" idx="12"/>
          </p:nvPr>
        </p:nvSpPr>
        <p:spPr/>
        <p:txBody>
          <a:bodyPr/>
          <a:lstStyle/>
          <a:p>
            <a:pPr>
              <a:defRPr/>
            </a:pPr>
            <a:fld id="{F0878F97-9259-451E-A3DC-FD6305E0518E}" type="slidenum">
              <a:rPr lang="en-US" smtClean="0"/>
              <a:pPr>
                <a:defRPr/>
              </a:pPr>
              <a:t>5</a:t>
            </a:fld>
            <a:endParaRPr lang="en-US"/>
          </a:p>
        </p:txBody>
      </p:sp>
      <p:grpSp>
        <p:nvGrpSpPr>
          <p:cNvPr id="7" name="Group 6"/>
          <p:cNvGrpSpPr/>
          <p:nvPr/>
        </p:nvGrpSpPr>
        <p:grpSpPr>
          <a:xfrm>
            <a:off x="5928853" y="1047140"/>
            <a:ext cx="1224116" cy="781665"/>
            <a:chOff x="1976284" y="1224116"/>
            <a:chExt cx="1224116" cy="781665"/>
          </a:xfrm>
          <a:solidFill>
            <a:srgbClr val="92D050"/>
          </a:solidFill>
        </p:grpSpPr>
        <p:sp>
          <p:nvSpPr>
            <p:cNvPr id="5" name="Isosceles Triangle 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8" name="Group 7"/>
          <p:cNvGrpSpPr/>
          <p:nvPr/>
        </p:nvGrpSpPr>
        <p:grpSpPr>
          <a:xfrm>
            <a:off x="5933771" y="2526895"/>
            <a:ext cx="1224116" cy="781665"/>
            <a:chOff x="1976284" y="1224116"/>
            <a:chExt cx="1224116" cy="781665"/>
          </a:xfrm>
          <a:solidFill>
            <a:srgbClr val="92D050"/>
          </a:solidFill>
        </p:grpSpPr>
        <p:sp>
          <p:nvSpPr>
            <p:cNvPr id="9" name="Isosceles Triangle 8"/>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11" name="Group 10"/>
          <p:cNvGrpSpPr/>
          <p:nvPr/>
        </p:nvGrpSpPr>
        <p:grpSpPr>
          <a:xfrm>
            <a:off x="5923939" y="3873914"/>
            <a:ext cx="1224116" cy="781665"/>
            <a:chOff x="1976284" y="1224116"/>
            <a:chExt cx="1224116" cy="781665"/>
          </a:xfrm>
          <a:solidFill>
            <a:srgbClr val="92D050"/>
          </a:solidFill>
        </p:grpSpPr>
        <p:sp>
          <p:nvSpPr>
            <p:cNvPr id="12" name="Isosceles Triangle 11"/>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a:off x="5914108" y="5383164"/>
            <a:ext cx="1224116" cy="781665"/>
            <a:chOff x="1976284" y="1224116"/>
            <a:chExt cx="1224116" cy="781665"/>
          </a:xfrm>
          <a:solidFill>
            <a:srgbClr val="92D050"/>
          </a:solidFill>
        </p:grpSpPr>
        <p:sp>
          <p:nvSpPr>
            <p:cNvPr id="15" name="Isosceles Triangle 1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17" name="Group 16"/>
          <p:cNvGrpSpPr/>
          <p:nvPr/>
        </p:nvGrpSpPr>
        <p:grpSpPr>
          <a:xfrm>
            <a:off x="3131574" y="1863242"/>
            <a:ext cx="1224116" cy="781665"/>
            <a:chOff x="1976284" y="1224116"/>
            <a:chExt cx="1224116" cy="781665"/>
          </a:xfrm>
          <a:solidFill>
            <a:srgbClr val="92D050"/>
          </a:solidFill>
        </p:grpSpPr>
        <p:sp>
          <p:nvSpPr>
            <p:cNvPr id="18" name="Isosceles Triangle 17"/>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20" name="Group 19"/>
          <p:cNvGrpSpPr/>
          <p:nvPr/>
        </p:nvGrpSpPr>
        <p:grpSpPr>
          <a:xfrm>
            <a:off x="3136492" y="4626080"/>
            <a:ext cx="1224116" cy="781665"/>
            <a:chOff x="1976284" y="1224116"/>
            <a:chExt cx="1224116" cy="781665"/>
          </a:xfrm>
          <a:solidFill>
            <a:srgbClr val="92D050"/>
          </a:solidFill>
        </p:grpSpPr>
        <p:sp>
          <p:nvSpPr>
            <p:cNvPr id="21" name="Isosceles Triangle 20"/>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2" name="Oval 21"/>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24" name="Group 23"/>
          <p:cNvGrpSpPr/>
          <p:nvPr/>
        </p:nvGrpSpPr>
        <p:grpSpPr>
          <a:xfrm>
            <a:off x="1150376" y="3259396"/>
            <a:ext cx="1224116" cy="781665"/>
            <a:chOff x="1976284" y="1224116"/>
            <a:chExt cx="1224116" cy="781665"/>
          </a:xfrm>
          <a:solidFill>
            <a:srgbClr val="92D050"/>
          </a:solidFill>
        </p:grpSpPr>
        <p:sp>
          <p:nvSpPr>
            <p:cNvPr id="25" name="Isosceles Triangle 2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6" name="Oval 2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cxnSp>
        <p:nvCxnSpPr>
          <p:cNvPr id="28" name="Straight Arrow Connector 27"/>
          <p:cNvCxnSpPr>
            <a:stCxn id="26" idx="7"/>
            <a:endCxn id="18" idx="1"/>
          </p:cNvCxnSpPr>
          <p:nvPr/>
        </p:nvCxnSpPr>
        <p:spPr bwMode="auto">
          <a:xfrm rot="5400000" flipH="1" flipV="1">
            <a:off x="2247875" y="2486704"/>
            <a:ext cx="1265863" cy="1068784"/>
          </a:xfrm>
          <a:prstGeom prst="straightConnector1">
            <a:avLst/>
          </a:prstGeom>
          <a:noFill/>
          <a:ln w="31750" cap="flat" cmpd="sng" algn="ctr">
            <a:solidFill>
              <a:schemeClr val="tx1"/>
            </a:solidFill>
            <a:prstDash val="solid"/>
            <a:round/>
            <a:headEnd type="none" w="med" len="med"/>
            <a:tailEnd type="arrow"/>
          </a:ln>
          <a:effectLst/>
        </p:spPr>
      </p:cxnSp>
      <p:cxnSp>
        <p:nvCxnSpPr>
          <p:cNvPr id="30" name="Straight Arrow Connector 29"/>
          <p:cNvCxnSpPr>
            <a:stCxn id="26" idx="5"/>
            <a:endCxn id="21" idx="1"/>
          </p:cNvCxnSpPr>
          <p:nvPr/>
        </p:nvCxnSpPr>
        <p:spPr bwMode="auto">
          <a:xfrm rot="16200000" flipH="1">
            <a:off x="2197350" y="3928235"/>
            <a:ext cx="1371831" cy="1073702"/>
          </a:xfrm>
          <a:prstGeom prst="straightConnector1">
            <a:avLst/>
          </a:prstGeom>
          <a:noFill/>
          <a:ln w="31750" cap="flat" cmpd="sng" algn="ctr">
            <a:solidFill>
              <a:schemeClr val="tx1"/>
            </a:solidFill>
            <a:prstDash val="solid"/>
            <a:round/>
            <a:headEnd type="none" w="med" len="med"/>
            <a:tailEnd type="arrow"/>
          </a:ln>
          <a:effectLst/>
        </p:spPr>
      </p:cxnSp>
      <p:cxnSp>
        <p:nvCxnSpPr>
          <p:cNvPr id="32" name="Straight Arrow Connector 31"/>
          <p:cNvCxnSpPr>
            <a:stCxn id="19" idx="7"/>
            <a:endCxn id="5" idx="1"/>
          </p:cNvCxnSpPr>
          <p:nvPr/>
        </p:nvCxnSpPr>
        <p:spPr bwMode="auto">
          <a:xfrm rot="5400000" flipH="1" flipV="1">
            <a:off x="4927139" y="972536"/>
            <a:ext cx="685811" cy="1884865"/>
          </a:xfrm>
          <a:prstGeom prst="straightConnector1">
            <a:avLst/>
          </a:prstGeom>
          <a:noFill/>
          <a:ln w="31750" cap="flat" cmpd="sng" algn="ctr">
            <a:solidFill>
              <a:schemeClr val="tx1"/>
            </a:solidFill>
            <a:prstDash val="solid"/>
            <a:round/>
            <a:headEnd type="none" w="med" len="med"/>
            <a:tailEnd type="arrow"/>
          </a:ln>
          <a:effectLst/>
        </p:spPr>
      </p:cxnSp>
      <p:cxnSp>
        <p:nvCxnSpPr>
          <p:cNvPr id="34" name="Straight Arrow Connector 33"/>
          <p:cNvCxnSpPr>
            <a:stCxn id="19" idx="5"/>
            <a:endCxn id="9" idx="1"/>
          </p:cNvCxnSpPr>
          <p:nvPr/>
        </p:nvCxnSpPr>
        <p:spPr bwMode="auto">
          <a:xfrm rot="16200000" flipH="1">
            <a:off x="4938103" y="1772525"/>
            <a:ext cx="668800" cy="1889783"/>
          </a:xfrm>
          <a:prstGeom prst="straightConnector1">
            <a:avLst/>
          </a:prstGeom>
          <a:noFill/>
          <a:ln w="31750" cap="flat" cmpd="sng" algn="ctr">
            <a:solidFill>
              <a:schemeClr val="tx1"/>
            </a:solidFill>
            <a:prstDash val="solid"/>
            <a:round/>
            <a:headEnd type="none" w="med" len="med"/>
            <a:tailEnd type="arrow"/>
          </a:ln>
          <a:effectLst/>
        </p:spPr>
      </p:cxnSp>
      <p:cxnSp>
        <p:nvCxnSpPr>
          <p:cNvPr id="36" name="Straight Arrow Connector 35"/>
          <p:cNvCxnSpPr>
            <a:stCxn id="22" idx="6"/>
            <a:endCxn id="12" idx="1"/>
          </p:cNvCxnSpPr>
          <p:nvPr/>
        </p:nvCxnSpPr>
        <p:spPr bwMode="auto">
          <a:xfrm flipV="1">
            <a:off x="4360608" y="4398836"/>
            <a:ext cx="1846955" cy="684447"/>
          </a:xfrm>
          <a:prstGeom prst="straightConnector1">
            <a:avLst/>
          </a:prstGeom>
          <a:noFill/>
          <a:ln w="31750" cap="flat" cmpd="sng" algn="ctr">
            <a:solidFill>
              <a:schemeClr val="tx1"/>
            </a:solidFill>
            <a:prstDash val="solid"/>
            <a:round/>
            <a:headEnd type="none" w="med" len="med"/>
            <a:tailEnd type="arrow"/>
          </a:ln>
          <a:effectLst/>
        </p:spPr>
      </p:cxnSp>
      <p:cxnSp>
        <p:nvCxnSpPr>
          <p:cNvPr id="38" name="Straight Arrow Connector 37"/>
          <p:cNvCxnSpPr>
            <a:stCxn id="22" idx="5"/>
            <a:endCxn id="15" idx="1"/>
          </p:cNvCxnSpPr>
          <p:nvPr/>
        </p:nvCxnSpPr>
        <p:spPr bwMode="auto">
          <a:xfrm rot="16200000" flipH="1">
            <a:off x="4884016" y="4594369"/>
            <a:ext cx="762231" cy="1865202"/>
          </a:xfrm>
          <a:prstGeom prst="straightConnector1">
            <a:avLst/>
          </a:prstGeom>
          <a:noFill/>
          <a:ln w="31750" cap="flat" cmpd="sng" algn="ctr">
            <a:solidFill>
              <a:schemeClr val="tx1"/>
            </a:solidFill>
            <a:prstDash val="solid"/>
            <a:round/>
            <a:headEnd type="none" w="med" len="med"/>
            <a:tailEnd type="arrow"/>
          </a:ln>
          <a:effectLst/>
        </p:spPr>
      </p:cxnSp>
      <p:sp>
        <p:nvSpPr>
          <p:cNvPr id="39" name="Rectangle 38"/>
          <p:cNvSpPr/>
          <p:nvPr/>
        </p:nvSpPr>
        <p:spPr bwMode="auto">
          <a:xfrm>
            <a:off x="7167716" y="840663"/>
            <a:ext cx="1769807" cy="567812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Arial" charset="0"/>
              </a:rPr>
              <a:t>FLOPS</a:t>
            </a:r>
          </a:p>
        </p:txBody>
      </p:sp>
      <p:cxnSp>
        <p:nvCxnSpPr>
          <p:cNvPr id="41" name="Straight Arrow Connector 40"/>
          <p:cNvCxnSpPr>
            <a:endCxn id="25" idx="1"/>
          </p:cNvCxnSpPr>
          <p:nvPr/>
        </p:nvCxnSpPr>
        <p:spPr bwMode="auto">
          <a:xfrm>
            <a:off x="457200" y="3775587"/>
            <a:ext cx="976800" cy="8731"/>
          </a:xfrm>
          <a:prstGeom prst="straightConnector1">
            <a:avLst/>
          </a:prstGeom>
          <a:noFill/>
          <a:ln w="31750" cap="flat" cmpd="sng" algn="ctr">
            <a:solidFill>
              <a:schemeClr val="tx1"/>
            </a:solidFill>
            <a:prstDash val="solid"/>
            <a:round/>
            <a:headEnd type="none" w="med" len="med"/>
            <a:tailEnd type="arrow"/>
          </a:ln>
          <a:effectLst/>
        </p:spPr>
      </p:cxnSp>
      <p:sp>
        <p:nvSpPr>
          <p:cNvPr id="44" name="TextBox 43"/>
          <p:cNvSpPr txBox="1"/>
          <p:nvPr/>
        </p:nvSpPr>
        <p:spPr>
          <a:xfrm>
            <a:off x="368712" y="3377386"/>
            <a:ext cx="817853" cy="461665"/>
          </a:xfrm>
          <a:prstGeom prst="rect">
            <a:avLst/>
          </a:prstGeom>
          <a:noFill/>
        </p:spPr>
        <p:txBody>
          <a:bodyPr wrap="none" rtlCol="0">
            <a:spAutoFit/>
          </a:bodyPr>
          <a:lstStyle/>
          <a:p>
            <a:r>
              <a:rPr lang="en-US" sz="2400" b="1" dirty="0" smtClean="0"/>
              <a:t>CLK</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Clock Gating Elements</a:t>
            </a:r>
            <a:endParaRPr lang="en-US" dirty="0"/>
          </a:p>
        </p:txBody>
      </p:sp>
      <p:sp>
        <p:nvSpPr>
          <p:cNvPr id="4" name="Slide Number Placeholder 3"/>
          <p:cNvSpPr>
            <a:spLocks noGrp="1"/>
          </p:cNvSpPr>
          <p:nvPr>
            <p:ph type="sldNum" sz="quarter" idx="12"/>
          </p:nvPr>
        </p:nvSpPr>
        <p:spPr/>
        <p:txBody>
          <a:bodyPr/>
          <a:lstStyle/>
          <a:p>
            <a:pPr>
              <a:defRPr/>
            </a:pPr>
            <a:fld id="{F0878F97-9259-451E-A3DC-FD6305E0518E}" type="slidenum">
              <a:rPr lang="en-US" smtClean="0"/>
              <a:pPr>
                <a:defRPr/>
              </a:pPr>
              <a:t>6</a:t>
            </a:fld>
            <a:endParaRPr lang="en-US"/>
          </a:p>
        </p:txBody>
      </p:sp>
      <p:grpSp>
        <p:nvGrpSpPr>
          <p:cNvPr id="3" name="Group 6"/>
          <p:cNvGrpSpPr/>
          <p:nvPr/>
        </p:nvGrpSpPr>
        <p:grpSpPr>
          <a:xfrm>
            <a:off x="5928853" y="1047140"/>
            <a:ext cx="1224116" cy="781665"/>
            <a:chOff x="1976284" y="1224116"/>
            <a:chExt cx="1224116" cy="781665"/>
          </a:xfrm>
          <a:solidFill>
            <a:srgbClr val="92D050"/>
          </a:solidFill>
        </p:grpSpPr>
        <p:sp>
          <p:nvSpPr>
            <p:cNvPr id="5" name="Isosceles Triangle 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7" name="Group 7"/>
          <p:cNvGrpSpPr/>
          <p:nvPr/>
        </p:nvGrpSpPr>
        <p:grpSpPr>
          <a:xfrm>
            <a:off x="5933771" y="2526895"/>
            <a:ext cx="1224116" cy="781665"/>
            <a:chOff x="1976284" y="1224116"/>
            <a:chExt cx="1224116" cy="781665"/>
          </a:xfrm>
          <a:solidFill>
            <a:srgbClr val="92D050"/>
          </a:solidFill>
        </p:grpSpPr>
        <p:sp>
          <p:nvSpPr>
            <p:cNvPr id="9" name="Isosceles Triangle 8"/>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8" name="Group 10"/>
          <p:cNvGrpSpPr/>
          <p:nvPr/>
        </p:nvGrpSpPr>
        <p:grpSpPr>
          <a:xfrm>
            <a:off x="5923939" y="3873914"/>
            <a:ext cx="1224116" cy="781665"/>
            <a:chOff x="1976284" y="1224116"/>
            <a:chExt cx="1224116" cy="781665"/>
          </a:xfrm>
          <a:solidFill>
            <a:srgbClr val="92D050"/>
          </a:solidFill>
        </p:grpSpPr>
        <p:sp>
          <p:nvSpPr>
            <p:cNvPr id="12" name="Isosceles Triangle 11"/>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11" name="Group 13"/>
          <p:cNvGrpSpPr/>
          <p:nvPr/>
        </p:nvGrpSpPr>
        <p:grpSpPr>
          <a:xfrm>
            <a:off x="5914108" y="5383164"/>
            <a:ext cx="1224116" cy="781665"/>
            <a:chOff x="1976284" y="1224116"/>
            <a:chExt cx="1224116" cy="781665"/>
          </a:xfrm>
          <a:solidFill>
            <a:srgbClr val="FF7C80"/>
          </a:solidFill>
        </p:grpSpPr>
        <p:sp>
          <p:nvSpPr>
            <p:cNvPr id="15" name="Isosceles Triangle 1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14" name="Group 16"/>
          <p:cNvGrpSpPr/>
          <p:nvPr/>
        </p:nvGrpSpPr>
        <p:grpSpPr>
          <a:xfrm>
            <a:off x="3131574" y="1863242"/>
            <a:ext cx="1224116" cy="781665"/>
            <a:chOff x="1976284" y="1224116"/>
            <a:chExt cx="1224116" cy="781665"/>
          </a:xfrm>
          <a:solidFill>
            <a:srgbClr val="FF6600"/>
          </a:solidFill>
        </p:grpSpPr>
        <p:sp>
          <p:nvSpPr>
            <p:cNvPr id="18" name="Isosceles Triangle 17"/>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17" name="Group 19"/>
          <p:cNvGrpSpPr/>
          <p:nvPr/>
        </p:nvGrpSpPr>
        <p:grpSpPr>
          <a:xfrm>
            <a:off x="3136492" y="4626080"/>
            <a:ext cx="1224116" cy="781665"/>
            <a:chOff x="1976284" y="1224116"/>
            <a:chExt cx="1224116" cy="781665"/>
          </a:xfrm>
          <a:solidFill>
            <a:srgbClr val="FF7C80"/>
          </a:solidFill>
        </p:grpSpPr>
        <p:sp>
          <p:nvSpPr>
            <p:cNvPr id="21" name="Isosceles Triangle 20"/>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2" name="Oval 21"/>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20" name="Group 23"/>
          <p:cNvGrpSpPr/>
          <p:nvPr/>
        </p:nvGrpSpPr>
        <p:grpSpPr>
          <a:xfrm>
            <a:off x="1150376" y="3259396"/>
            <a:ext cx="1224116" cy="781665"/>
            <a:chOff x="1976284" y="1224116"/>
            <a:chExt cx="1224116" cy="781665"/>
          </a:xfrm>
          <a:solidFill>
            <a:srgbClr val="92D050"/>
          </a:solidFill>
        </p:grpSpPr>
        <p:sp>
          <p:nvSpPr>
            <p:cNvPr id="25" name="Isosceles Triangle 2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6" name="Oval 2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cxnSp>
        <p:nvCxnSpPr>
          <p:cNvPr id="28" name="Straight Arrow Connector 27"/>
          <p:cNvCxnSpPr>
            <a:stCxn id="26" idx="7"/>
            <a:endCxn id="18" idx="1"/>
          </p:cNvCxnSpPr>
          <p:nvPr/>
        </p:nvCxnSpPr>
        <p:spPr bwMode="auto">
          <a:xfrm rot="5400000" flipH="1" flipV="1">
            <a:off x="2247875" y="2486704"/>
            <a:ext cx="1265863" cy="1068784"/>
          </a:xfrm>
          <a:prstGeom prst="straightConnector1">
            <a:avLst/>
          </a:prstGeom>
          <a:noFill/>
          <a:ln w="31750" cap="flat" cmpd="sng" algn="ctr">
            <a:solidFill>
              <a:schemeClr val="tx1"/>
            </a:solidFill>
            <a:prstDash val="solid"/>
            <a:round/>
            <a:headEnd type="none" w="med" len="med"/>
            <a:tailEnd type="arrow"/>
          </a:ln>
          <a:effectLst/>
        </p:spPr>
      </p:cxnSp>
      <p:cxnSp>
        <p:nvCxnSpPr>
          <p:cNvPr id="30" name="Straight Arrow Connector 29"/>
          <p:cNvCxnSpPr>
            <a:stCxn id="26" idx="5"/>
            <a:endCxn id="21" idx="1"/>
          </p:cNvCxnSpPr>
          <p:nvPr/>
        </p:nvCxnSpPr>
        <p:spPr bwMode="auto">
          <a:xfrm rot="16200000" flipH="1">
            <a:off x="2197350" y="3928235"/>
            <a:ext cx="1371831" cy="1073702"/>
          </a:xfrm>
          <a:prstGeom prst="straightConnector1">
            <a:avLst/>
          </a:prstGeom>
          <a:noFill/>
          <a:ln w="31750" cap="flat" cmpd="sng" algn="ctr">
            <a:solidFill>
              <a:schemeClr val="tx1"/>
            </a:solidFill>
            <a:prstDash val="solid"/>
            <a:round/>
            <a:headEnd type="none" w="med" len="med"/>
            <a:tailEnd type="arrow"/>
          </a:ln>
          <a:effectLst/>
        </p:spPr>
      </p:cxnSp>
      <p:cxnSp>
        <p:nvCxnSpPr>
          <p:cNvPr id="32" name="Straight Arrow Connector 31"/>
          <p:cNvCxnSpPr>
            <a:stCxn id="19" idx="7"/>
            <a:endCxn id="5" idx="1"/>
          </p:cNvCxnSpPr>
          <p:nvPr/>
        </p:nvCxnSpPr>
        <p:spPr bwMode="auto">
          <a:xfrm rot="5400000" flipH="1" flipV="1">
            <a:off x="4927139" y="972536"/>
            <a:ext cx="685811" cy="1884865"/>
          </a:xfrm>
          <a:prstGeom prst="straightConnector1">
            <a:avLst/>
          </a:prstGeom>
          <a:noFill/>
          <a:ln w="31750" cap="flat" cmpd="sng" algn="ctr">
            <a:solidFill>
              <a:schemeClr val="tx1"/>
            </a:solidFill>
            <a:prstDash val="solid"/>
            <a:round/>
            <a:headEnd type="none" w="med" len="med"/>
            <a:tailEnd type="arrow"/>
          </a:ln>
          <a:effectLst/>
        </p:spPr>
      </p:cxnSp>
      <p:cxnSp>
        <p:nvCxnSpPr>
          <p:cNvPr id="34" name="Straight Arrow Connector 33"/>
          <p:cNvCxnSpPr>
            <a:stCxn id="19" idx="5"/>
            <a:endCxn id="9" idx="1"/>
          </p:cNvCxnSpPr>
          <p:nvPr/>
        </p:nvCxnSpPr>
        <p:spPr bwMode="auto">
          <a:xfrm rot="16200000" flipH="1">
            <a:off x="4938103" y="1772525"/>
            <a:ext cx="668800" cy="1889783"/>
          </a:xfrm>
          <a:prstGeom prst="straightConnector1">
            <a:avLst/>
          </a:prstGeom>
          <a:noFill/>
          <a:ln w="31750" cap="flat" cmpd="sng" algn="ctr">
            <a:solidFill>
              <a:schemeClr val="tx1"/>
            </a:solidFill>
            <a:prstDash val="solid"/>
            <a:round/>
            <a:headEnd type="none" w="med" len="med"/>
            <a:tailEnd type="arrow"/>
          </a:ln>
          <a:effectLst/>
        </p:spPr>
      </p:cxnSp>
      <p:cxnSp>
        <p:nvCxnSpPr>
          <p:cNvPr id="36" name="Straight Arrow Connector 35"/>
          <p:cNvCxnSpPr>
            <a:stCxn id="22" idx="6"/>
            <a:endCxn id="12" idx="1"/>
          </p:cNvCxnSpPr>
          <p:nvPr/>
        </p:nvCxnSpPr>
        <p:spPr bwMode="auto">
          <a:xfrm flipV="1">
            <a:off x="4360608" y="4398836"/>
            <a:ext cx="1846955" cy="684447"/>
          </a:xfrm>
          <a:prstGeom prst="straightConnector1">
            <a:avLst/>
          </a:prstGeom>
          <a:noFill/>
          <a:ln w="31750" cap="flat" cmpd="sng" algn="ctr">
            <a:solidFill>
              <a:schemeClr val="tx1"/>
            </a:solidFill>
            <a:prstDash val="solid"/>
            <a:round/>
            <a:headEnd type="none" w="med" len="med"/>
            <a:tailEnd type="arrow"/>
          </a:ln>
          <a:effectLst/>
        </p:spPr>
      </p:cxnSp>
      <p:cxnSp>
        <p:nvCxnSpPr>
          <p:cNvPr id="38" name="Straight Arrow Connector 37"/>
          <p:cNvCxnSpPr>
            <a:stCxn id="22" idx="5"/>
            <a:endCxn id="15" idx="1"/>
          </p:cNvCxnSpPr>
          <p:nvPr/>
        </p:nvCxnSpPr>
        <p:spPr bwMode="auto">
          <a:xfrm rot="16200000" flipH="1">
            <a:off x="4884016" y="4594369"/>
            <a:ext cx="762231" cy="1865202"/>
          </a:xfrm>
          <a:prstGeom prst="straightConnector1">
            <a:avLst/>
          </a:prstGeom>
          <a:noFill/>
          <a:ln w="31750" cap="flat" cmpd="sng" algn="ctr">
            <a:solidFill>
              <a:schemeClr val="tx1"/>
            </a:solidFill>
            <a:prstDash val="solid"/>
            <a:round/>
            <a:headEnd type="none" w="med" len="med"/>
            <a:tailEnd type="arrow"/>
          </a:ln>
          <a:effectLst/>
        </p:spPr>
      </p:cxnSp>
      <p:sp>
        <p:nvSpPr>
          <p:cNvPr id="39" name="Rectangle 38"/>
          <p:cNvSpPr/>
          <p:nvPr/>
        </p:nvSpPr>
        <p:spPr bwMode="auto">
          <a:xfrm>
            <a:off x="7167716" y="840663"/>
            <a:ext cx="1769807" cy="567812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Arial" charset="0"/>
              </a:rPr>
              <a:t>FLOPS</a:t>
            </a:r>
          </a:p>
        </p:txBody>
      </p:sp>
      <p:cxnSp>
        <p:nvCxnSpPr>
          <p:cNvPr id="41" name="Straight Arrow Connector 40"/>
          <p:cNvCxnSpPr>
            <a:endCxn id="25" idx="1"/>
          </p:cNvCxnSpPr>
          <p:nvPr/>
        </p:nvCxnSpPr>
        <p:spPr bwMode="auto">
          <a:xfrm>
            <a:off x="457200" y="3775587"/>
            <a:ext cx="976800" cy="8731"/>
          </a:xfrm>
          <a:prstGeom prst="straightConnector1">
            <a:avLst/>
          </a:prstGeom>
          <a:noFill/>
          <a:ln w="31750" cap="flat" cmpd="sng" algn="ctr">
            <a:solidFill>
              <a:schemeClr val="tx1"/>
            </a:solidFill>
            <a:prstDash val="solid"/>
            <a:round/>
            <a:headEnd type="none" w="med" len="med"/>
            <a:tailEnd type="arrow"/>
          </a:ln>
          <a:effectLst/>
        </p:spPr>
      </p:cxnSp>
      <p:sp>
        <p:nvSpPr>
          <p:cNvPr id="44" name="TextBox 43"/>
          <p:cNvSpPr txBox="1"/>
          <p:nvPr/>
        </p:nvSpPr>
        <p:spPr>
          <a:xfrm>
            <a:off x="368712" y="3377386"/>
            <a:ext cx="817853" cy="461665"/>
          </a:xfrm>
          <a:prstGeom prst="rect">
            <a:avLst/>
          </a:prstGeom>
          <a:noFill/>
        </p:spPr>
        <p:txBody>
          <a:bodyPr wrap="none" rtlCol="0">
            <a:spAutoFit/>
          </a:bodyPr>
          <a:lstStyle/>
          <a:p>
            <a:r>
              <a:rPr lang="en-US" sz="2400" b="1" dirty="0" smtClean="0"/>
              <a:t>CLK</a:t>
            </a:r>
            <a:endParaRPr lang="en-US" sz="2400" b="1" dirty="0"/>
          </a:p>
        </p:txBody>
      </p:sp>
      <p:sp>
        <p:nvSpPr>
          <p:cNvPr id="37" name="TextBox 36"/>
          <p:cNvSpPr txBox="1"/>
          <p:nvPr/>
        </p:nvSpPr>
        <p:spPr>
          <a:xfrm>
            <a:off x="3436381" y="4159050"/>
            <a:ext cx="801823" cy="461665"/>
          </a:xfrm>
          <a:prstGeom prst="rect">
            <a:avLst/>
          </a:prstGeom>
          <a:noFill/>
        </p:spPr>
        <p:txBody>
          <a:bodyPr wrap="none" rtlCol="0">
            <a:spAutoFit/>
          </a:bodyPr>
          <a:lstStyle/>
          <a:p>
            <a:r>
              <a:rPr lang="en-US" sz="2400" b="1" dirty="0" smtClean="0"/>
              <a:t>20%</a:t>
            </a:r>
            <a:endParaRPr lang="en-US" sz="2400" b="1" dirty="0"/>
          </a:p>
        </p:txBody>
      </p:sp>
      <p:sp>
        <p:nvSpPr>
          <p:cNvPr id="40" name="TextBox 39"/>
          <p:cNvSpPr txBox="1"/>
          <p:nvPr/>
        </p:nvSpPr>
        <p:spPr>
          <a:xfrm>
            <a:off x="3397052" y="1302779"/>
            <a:ext cx="801823" cy="461665"/>
          </a:xfrm>
          <a:prstGeom prst="rect">
            <a:avLst/>
          </a:prstGeom>
          <a:noFill/>
        </p:spPr>
        <p:txBody>
          <a:bodyPr wrap="none" rtlCol="0">
            <a:spAutoFit/>
          </a:bodyPr>
          <a:lstStyle/>
          <a:p>
            <a:r>
              <a:rPr lang="en-US" sz="2400" b="1" dirty="0" smtClean="0"/>
              <a:t>40%</a:t>
            </a:r>
            <a:endParaRPr lang="en-US" sz="2400" b="1" dirty="0"/>
          </a:p>
        </p:txBody>
      </p:sp>
      <p:sp>
        <p:nvSpPr>
          <p:cNvPr id="42" name="TextBox 41"/>
          <p:cNvSpPr txBox="1"/>
          <p:nvPr/>
        </p:nvSpPr>
        <p:spPr>
          <a:xfrm>
            <a:off x="5240601" y="5933773"/>
            <a:ext cx="801823" cy="461665"/>
          </a:xfrm>
          <a:prstGeom prst="rect">
            <a:avLst/>
          </a:prstGeom>
          <a:noFill/>
        </p:spPr>
        <p:txBody>
          <a:bodyPr wrap="none" rtlCol="0">
            <a:spAutoFit/>
          </a:bodyPr>
          <a:lstStyle/>
          <a:p>
            <a:r>
              <a:rPr lang="en-US" sz="2400" b="1" dirty="0" smtClean="0"/>
              <a:t>30%</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using NANDs</a:t>
            </a:r>
            <a:endParaRPr lang="en-US" dirty="0"/>
          </a:p>
        </p:txBody>
      </p:sp>
      <p:sp>
        <p:nvSpPr>
          <p:cNvPr id="4" name="Slide Number Placeholder 3"/>
          <p:cNvSpPr>
            <a:spLocks noGrp="1"/>
          </p:cNvSpPr>
          <p:nvPr>
            <p:ph type="sldNum" sz="quarter" idx="12"/>
          </p:nvPr>
        </p:nvSpPr>
        <p:spPr/>
        <p:txBody>
          <a:bodyPr/>
          <a:lstStyle/>
          <a:p>
            <a:pPr>
              <a:defRPr/>
            </a:pPr>
            <a:fld id="{F0878F97-9259-451E-A3DC-FD6305E0518E}" type="slidenum">
              <a:rPr lang="en-US" smtClean="0"/>
              <a:pPr>
                <a:defRPr/>
              </a:pPr>
              <a:t>7</a:t>
            </a:fld>
            <a:endParaRPr lang="en-US" dirty="0"/>
          </a:p>
        </p:txBody>
      </p:sp>
      <p:grpSp>
        <p:nvGrpSpPr>
          <p:cNvPr id="3" name="Group 6"/>
          <p:cNvGrpSpPr/>
          <p:nvPr/>
        </p:nvGrpSpPr>
        <p:grpSpPr>
          <a:xfrm>
            <a:off x="5928853" y="1047140"/>
            <a:ext cx="1224116" cy="781665"/>
            <a:chOff x="1976284" y="1224116"/>
            <a:chExt cx="1224116" cy="781665"/>
          </a:xfrm>
          <a:solidFill>
            <a:srgbClr val="92D050"/>
          </a:solidFill>
        </p:grpSpPr>
        <p:sp>
          <p:nvSpPr>
            <p:cNvPr id="5" name="Isosceles Triangle 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8" name="Group 10"/>
          <p:cNvGrpSpPr/>
          <p:nvPr/>
        </p:nvGrpSpPr>
        <p:grpSpPr>
          <a:xfrm>
            <a:off x="5923939" y="3873914"/>
            <a:ext cx="1224116" cy="781665"/>
            <a:chOff x="1976284" y="1224116"/>
            <a:chExt cx="1224116" cy="781665"/>
          </a:xfrm>
          <a:solidFill>
            <a:srgbClr val="92D050"/>
          </a:solidFill>
        </p:grpSpPr>
        <p:sp>
          <p:nvSpPr>
            <p:cNvPr id="12" name="Isosceles Triangle 11"/>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grpSp>
        <p:nvGrpSpPr>
          <p:cNvPr id="20" name="Group 23"/>
          <p:cNvGrpSpPr/>
          <p:nvPr/>
        </p:nvGrpSpPr>
        <p:grpSpPr>
          <a:xfrm>
            <a:off x="1150376" y="3259396"/>
            <a:ext cx="1224116" cy="781665"/>
            <a:chOff x="1976284" y="1224116"/>
            <a:chExt cx="1224116" cy="781665"/>
          </a:xfrm>
          <a:solidFill>
            <a:srgbClr val="92D050"/>
          </a:solidFill>
        </p:grpSpPr>
        <p:sp>
          <p:nvSpPr>
            <p:cNvPr id="25" name="Isosceles Triangle 24"/>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6" name="Oval 25"/>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cxnSp>
        <p:nvCxnSpPr>
          <p:cNvPr id="28" name="Straight Arrow Connector 27"/>
          <p:cNvCxnSpPr>
            <a:stCxn id="26" idx="7"/>
          </p:cNvCxnSpPr>
          <p:nvPr/>
        </p:nvCxnSpPr>
        <p:spPr bwMode="auto">
          <a:xfrm rot="5400000" flipH="1" flipV="1">
            <a:off x="2236879" y="2587264"/>
            <a:ext cx="1176298" cy="957228"/>
          </a:xfrm>
          <a:prstGeom prst="straightConnector1">
            <a:avLst/>
          </a:prstGeom>
          <a:noFill/>
          <a:ln w="31750" cap="flat" cmpd="sng" algn="ctr">
            <a:solidFill>
              <a:schemeClr val="tx1"/>
            </a:solidFill>
            <a:prstDash val="solid"/>
            <a:round/>
            <a:headEnd type="none" w="med" len="med"/>
            <a:tailEnd type="arrow"/>
          </a:ln>
          <a:effectLst/>
        </p:spPr>
      </p:cxnSp>
      <p:cxnSp>
        <p:nvCxnSpPr>
          <p:cNvPr id="30" name="Straight Arrow Connector 29"/>
          <p:cNvCxnSpPr>
            <a:stCxn id="26" idx="5"/>
          </p:cNvCxnSpPr>
          <p:nvPr/>
        </p:nvCxnSpPr>
        <p:spPr bwMode="auto">
          <a:xfrm rot="16200000" flipH="1">
            <a:off x="2310625" y="3814959"/>
            <a:ext cx="1146793" cy="1075215"/>
          </a:xfrm>
          <a:prstGeom prst="straightConnector1">
            <a:avLst/>
          </a:prstGeom>
          <a:noFill/>
          <a:ln w="31750" cap="flat" cmpd="sng" algn="ctr">
            <a:solidFill>
              <a:schemeClr val="tx1"/>
            </a:solidFill>
            <a:prstDash val="solid"/>
            <a:round/>
            <a:headEnd type="none" w="med" len="med"/>
            <a:tailEnd type="arrow"/>
          </a:ln>
          <a:effectLst/>
        </p:spPr>
      </p:cxnSp>
      <p:cxnSp>
        <p:nvCxnSpPr>
          <p:cNvPr id="32" name="Straight Arrow Connector 31"/>
          <p:cNvCxnSpPr>
            <a:stCxn id="19" idx="7"/>
            <a:endCxn id="5" idx="1"/>
          </p:cNvCxnSpPr>
          <p:nvPr/>
        </p:nvCxnSpPr>
        <p:spPr bwMode="auto">
          <a:xfrm rot="5400000" flipH="1" flipV="1">
            <a:off x="4927139" y="972536"/>
            <a:ext cx="685811" cy="1884865"/>
          </a:xfrm>
          <a:prstGeom prst="straightConnector1">
            <a:avLst/>
          </a:prstGeom>
          <a:noFill/>
          <a:ln w="31750" cap="flat" cmpd="sng" algn="ctr">
            <a:solidFill>
              <a:schemeClr val="tx1"/>
            </a:solidFill>
            <a:prstDash val="solid"/>
            <a:round/>
            <a:headEnd type="none" w="med" len="med"/>
            <a:tailEnd type="arrow"/>
          </a:ln>
          <a:effectLst/>
        </p:spPr>
      </p:cxnSp>
      <p:cxnSp>
        <p:nvCxnSpPr>
          <p:cNvPr id="34" name="Straight Arrow Connector 33"/>
          <p:cNvCxnSpPr>
            <a:stCxn id="46" idx="6"/>
            <a:endCxn id="60" idx="1"/>
          </p:cNvCxnSpPr>
          <p:nvPr/>
        </p:nvCxnSpPr>
        <p:spPr bwMode="auto">
          <a:xfrm>
            <a:off x="4311445" y="2327789"/>
            <a:ext cx="1920697" cy="694529"/>
          </a:xfrm>
          <a:prstGeom prst="straightConnector1">
            <a:avLst/>
          </a:prstGeom>
          <a:noFill/>
          <a:ln w="31750" cap="flat" cmpd="sng" algn="ctr">
            <a:solidFill>
              <a:schemeClr val="tx1"/>
            </a:solidFill>
            <a:prstDash val="solid"/>
            <a:round/>
            <a:headEnd type="none" w="med" len="med"/>
            <a:tailEnd type="arrow"/>
          </a:ln>
          <a:effectLst/>
        </p:spPr>
      </p:cxnSp>
      <p:cxnSp>
        <p:nvCxnSpPr>
          <p:cNvPr id="36" name="Straight Arrow Connector 35"/>
          <p:cNvCxnSpPr>
            <a:stCxn id="22" idx="6"/>
            <a:endCxn id="12" idx="1"/>
          </p:cNvCxnSpPr>
          <p:nvPr/>
        </p:nvCxnSpPr>
        <p:spPr bwMode="auto">
          <a:xfrm flipV="1">
            <a:off x="4360608" y="4398836"/>
            <a:ext cx="1846955" cy="684447"/>
          </a:xfrm>
          <a:prstGeom prst="straightConnector1">
            <a:avLst/>
          </a:prstGeom>
          <a:noFill/>
          <a:ln w="31750" cap="flat" cmpd="sng" algn="ctr">
            <a:solidFill>
              <a:schemeClr val="tx1"/>
            </a:solidFill>
            <a:prstDash val="solid"/>
            <a:round/>
            <a:headEnd type="none" w="med" len="med"/>
            <a:tailEnd type="arrow"/>
          </a:ln>
          <a:effectLst/>
        </p:spPr>
      </p:cxnSp>
      <p:cxnSp>
        <p:nvCxnSpPr>
          <p:cNvPr id="38" name="Straight Arrow Connector 37"/>
          <p:cNvCxnSpPr>
            <a:stCxn id="22" idx="5"/>
            <a:endCxn id="15" idx="1"/>
          </p:cNvCxnSpPr>
          <p:nvPr/>
        </p:nvCxnSpPr>
        <p:spPr bwMode="auto">
          <a:xfrm rot="16200000" flipH="1">
            <a:off x="4884016" y="4594369"/>
            <a:ext cx="762231" cy="1865202"/>
          </a:xfrm>
          <a:prstGeom prst="straightConnector1">
            <a:avLst/>
          </a:prstGeom>
          <a:noFill/>
          <a:ln w="31750" cap="flat" cmpd="sng" algn="ctr">
            <a:solidFill>
              <a:schemeClr val="tx1"/>
            </a:solidFill>
            <a:prstDash val="solid"/>
            <a:round/>
            <a:headEnd type="none" w="med" len="med"/>
            <a:tailEnd type="arrow"/>
          </a:ln>
          <a:effectLst/>
        </p:spPr>
      </p:cxnSp>
      <p:sp>
        <p:nvSpPr>
          <p:cNvPr id="39" name="Rectangle 38"/>
          <p:cNvSpPr/>
          <p:nvPr/>
        </p:nvSpPr>
        <p:spPr bwMode="auto">
          <a:xfrm>
            <a:off x="7167716" y="840663"/>
            <a:ext cx="1769807" cy="567812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b="1"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Arial" charset="0"/>
              </a:rPr>
              <a:t>FLOPS</a:t>
            </a:r>
          </a:p>
        </p:txBody>
      </p:sp>
      <p:cxnSp>
        <p:nvCxnSpPr>
          <p:cNvPr id="41" name="Straight Arrow Connector 40"/>
          <p:cNvCxnSpPr>
            <a:endCxn id="25" idx="1"/>
          </p:cNvCxnSpPr>
          <p:nvPr/>
        </p:nvCxnSpPr>
        <p:spPr bwMode="auto">
          <a:xfrm>
            <a:off x="457200" y="3775587"/>
            <a:ext cx="976800" cy="8731"/>
          </a:xfrm>
          <a:prstGeom prst="straightConnector1">
            <a:avLst/>
          </a:prstGeom>
          <a:noFill/>
          <a:ln w="31750" cap="flat" cmpd="sng" algn="ctr">
            <a:solidFill>
              <a:schemeClr val="tx1"/>
            </a:solidFill>
            <a:prstDash val="solid"/>
            <a:round/>
            <a:headEnd type="none" w="med" len="med"/>
            <a:tailEnd type="arrow"/>
          </a:ln>
          <a:effectLst/>
        </p:spPr>
      </p:cxnSp>
      <p:sp>
        <p:nvSpPr>
          <p:cNvPr id="44" name="TextBox 43"/>
          <p:cNvSpPr txBox="1"/>
          <p:nvPr/>
        </p:nvSpPr>
        <p:spPr>
          <a:xfrm>
            <a:off x="368712" y="3377386"/>
            <a:ext cx="817853" cy="461665"/>
          </a:xfrm>
          <a:prstGeom prst="rect">
            <a:avLst/>
          </a:prstGeom>
          <a:noFill/>
        </p:spPr>
        <p:txBody>
          <a:bodyPr wrap="none" rtlCol="0">
            <a:spAutoFit/>
          </a:bodyPr>
          <a:lstStyle/>
          <a:p>
            <a:r>
              <a:rPr lang="en-US" sz="2400" b="1" dirty="0" smtClean="0"/>
              <a:t>CLK</a:t>
            </a:r>
            <a:endParaRPr lang="en-US" sz="2400" b="1" dirty="0"/>
          </a:p>
        </p:txBody>
      </p:sp>
      <p:sp>
        <p:nvSpPr>
          <p:cNvPr id="35" name="Flowchart: Delay 34"/>
          <p:cNvSpPr/>
          <p:nvPr/>
        </p:nvSpPr>
        <p:spPr bwMode="auto">
          <a:xfrm>
            <a:off x="3436398" y="4571994"/>
            <a:ext cx="811137" cy="1017645"/>
          </a:xfrm>
          <a:prstGeom prst="flowChartDelay">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7" name="Oval 36"/>
          <p:cNvSpPr/>
          <p:nvPr/>
        </p:nvSpPr>
        <p:spPr bwMode="auto">
          <a:xfrm>
            <a:off x="4232787" y="4999704"/>
            <a:ext cx="191729" cy="191729"/>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Flowchart: Delay 44"/>
          <p:cNvSpPr/>
          <p:nvPr/>
        </p:nvSpPr>
        <p:spPr bwMode="auto">
          <a:xfrm>
            <a:off x="3323327" y="1804214"/>
            <a:ext cx="811137" cy="1017645"/>
          </a:xfrm>
          <a:prstGeom prst="flowChartDelay">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6" name="Oval 45"/>
          <p:cNvSpPr/>
          <p:nvPr/>
        </p:nvSpPr>
        <p:spPr bwMode="auto">
          <a:xfrm>
            <a:off x="4119716" y="2231924"/>
            <a:ext cx="191729" cy="191729"/>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9" name="Flowchart: Delay 48"/>
          <p:cNvSpPr/>
          <p:nvPr/>
        </p:nvSpPr>
        <p:spPr bwMode="auto">
          <a:xfrm>
            <a:off x="6184514" y="5461813"/>
            <a:ext cx="811137" cy="1017645"/>
          </a:xfrm>
          <a:prstGeom prst="flowChartDelay">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0" name="Oval 49"/>
          <p:cNvSpPr/>
          <p:nvPr/>
        </p:nvSpPr>
        <p:spPr bwMode="auto">
          <a:xfrm>
            <a:off x="6980903" y="5889523"/>
            <a:ext cx="191729" cy="191729"/>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5" name="TextBox 54"/>
          <p:cNvSpPr txBox="1"/>
          <p:nvPr/>
        </p:nvSpPr>
        <p:spPr>
          <a:xfrm>
            <a:off x="1253619" y="5220932"/>
            <a:ext cx="1547411" cy="400110"/>
          </a:xfrm>
          <a:prstGeom prst="rect">
            <a:avLst/>
          </a:prstGeom>
          <a:noFill/>
        </p:spPr>
        <p:txBody>
          <a:bodyPr wrap="none" rtlCol="0">
            <a:spAutoFit/>
          </a:bodyPr>
          <a:lstStyle/>
          <a:p>
            <a:r>
              <a:rPr lang="en-US" b="1" dirty="0" smtClean="0"/>
              <a:t>GATE: 20%</a:t>
            </a:r>
            <a:endParaRPr lang="en-US" b="1" dirty="0"/>
          </a:p>
        </p:txBody>
      </p:sp>
      <p:cxnSp>
        <p:nvCxnSpPr>
          <p:cNvPr id="56" name="Straight Arrow Connector 55"/>
          <p:cNvCxnSpPr>
            <a:stCxn id="55" idx="3"/>
          </p:cNvCxnSpPr>
          <p:nvPr/>
        </p:nvCxnSpPr>
        <p:spPr bwMode="auto">
          <a:xfrm flipV="1">
            <a:off x="2801030" y="5196350"/>
            <a:ext cx="610767" cy="224637"/>
          </a:xfrm>
          <a:prstGeom prst="straightConnector1">
            <a:avLst/>
          </a:prstGeom>
          <a:noFill/>
          <a:ln w="31750" cap="flat" cmpd="sng" algn="ctr">
            <a:solidFill>
              <a:schemeClr val="tx1"/>
            </a:solidFill>
            <a:prstDash val="solid"/>
            <a:round/>
            <a:headEnd type="none" w="med" len="med"/>
            <a:tailEnd type="arrow"/>
          </a:ln>
          <a:effectLst/>
        </p:spPr>
      </p:cxnSp>
      <p:grpSp>
        <p:nvGrpSpPr>
          <p:cNvPr id="59" name="Group 6"/>
          <p:cNvGrpSpPr/>
          <p:nvPr/>
        </p:nvGrpSpPr>
        <p:grpSpPr>
          <a:xfrm>
            <a:off x="5948518" y="2497396"/>
            <a:ext cx="1224116" cy="781665"/>
            <a:chOff x="1976284" y="1224116"/>
            <a:chExt cx="1224116" cy="781665"/>
          </a:xfrm>
          <a:solidFill>
            <a:srgbClr val="92D050"/>
          </a:solidFill>
        </p:grpSpPr>
        <p:sp>
          <p:nvSpPr>
            <p:cNvPr id="60" name="Isosceles Triangle 59"/>
            <p:cNvSpPr/>
            <p:nvPr/>
          </p:nvSpPr>
          <p:spPr bwMode="auto">
            <a:xfrm rot="19593791">
              <a:off x="1976284" y="1224116"/>
              <a:ext cx="973393" cy="78166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1" name="Oval 60"/>
            <p:cNvSpPr/>
            <p:nvPr/>
          </p:nvSpPr>
          <p:spPr bwMode="auto">
            <a:xfrm>
              <a:off x="3008671" y="1592829"/>
              <a:ext cx="191729" cy="1769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grpSp>
      <p:sp>
        <p:nvSpPr>
          <p:cNvPr id="125" name="TextBox 124"/>
          <p:cNvSpPr txBox="1"/>
          <p:nvPr/>
        </p:nvSpPr>
        <p:spPr>
          <a:xfrm>
            <a:off x="3883744" y="5884606"/>
            <a:ext cx="1547411" cy="400110"/>
          </a:xfrm>
          <a:prstGeom prst="rect">
            <a:avLst/>
          </a:prstGeom>
          <a:noFill/>
        </p:spPr>
        <p:txBody>
          <a:bodyPr wrap="square" rtlCol="0">
            <a:spAutoFit/>
          </a:bodyPr>
          <a:lstStyle/>
          <a:p>
            <a:r>
              <a:rPr lang="en-US" b="1" dirty="0" smtClean="0"/>
              <a:t>GATE: 30%</a:t>
            </a:r>
            <a:endParaRPr lang="en-US" b="1" dirty="0"/>
          </a:p>
        </p:txBody>
      </p:sp>
      <p:cxnSp>
        <p:nvCxnSpPr>
          <p:cNvPr id="126" name="Straight Arrow Connector 125"/>
          <p:cNvCxnSpPr/>
          <p:nvPr/>
        </p:nvCxnSpPr>
        <p:spPr bwMode="auto">
          <a:xfrm flipV="1">
            <a:off x="5324168" y="6135329"/>
            <a:ext cx="811161" cy="88490"/>
          </a:xfrm>
          <a:prstGeom prst="straightConnector1">
            <a:avLst/>
          </a:prstGeom>
          <a:noFill/>
          <a:ln w="31750" cap="flat" cmpd="sng" algn="ctr">
            <a:solidFill>
              <a:schemeClr val="tx1"/>
            </a:solidFill>
            <a:prstDash val="solid"/>
            <a:round/>
            <a:headEnd type="none" w="med" len="med"/>
            <a:tailEnd type="arrow"/>
          </a:ln>
          <a:effectLst/>
        </p:spPr>
      </p:cxnSp>
      <p:sp>
        <p:nvSpPr>
          <p:cNvPr id="130" name="TextBox 129"/>
          <p:cNvSpPr txBox="1"/>
          <p:nvPr/>
        </p:nvSpPr>
        <p:spPr>
          <a:xfrm>
            <a:off x="1071719" y="1568260"/>
            <a:ext cx="1547411" cy="400110"/>
          </a:xfrm>
          <a:prstGeom prst="rect">
            <a:avLst/>
          </a:prstGeom>
          <a:noFill/>
        </p:spPr>
        <p:txBody>
          <a:bodyPr wrap="square" rtlCol="0">
            <a:spAutoFit/>
          </a:bodyPr>
          <a:lstStyle/>
          <a:p>
            <a:r>
              <a:rPr lang="en-US" b="1" dirty="0" smtClean="0"/>
              <a:t>GATE: 40%</a:t>
            </a:r>
            <a:endParaRPr lang="en-US" b="1" dirty="0"/>
          </a:p>
        </p:txBody>
      </p:sp>
      <p:cxnSp>
        <p:nvCxnSpPr>
          <p:cNvPr id="131" name="Straight Arrow Connector 130"/>
          <p:cNvCxnSpPr/>
          <p:nvPr/>
        </p:nvCxnSpPr>
        <p:spPr bwMode="auto">
          <a:xfrm>
            <a:off x="2595716" y="1828800"/>
            <a:ext cx="727588" cy="344144"/>
          </a:xfrm>
          <a:prstGeom prst="straightConnector1">
            <a:avLst/>
          </a:prstGeom>
          <a:noFill/>
          <a:ln w="317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NBTI Effect</a:t>
            </a:r>
          </a:p>
        </p:txBody>
      </p:sp>
      <p:sp>
        <p:nvSpPr>
          <p:cNvPr id="21506" name="Rectangle 3"/>
          <p:cNvSpPr>
            <a:spLocks noGrp="1" noChangeArrowheads="1"/>
          </p:cNvSpPr>
          <p:nvPr>
            <p:ph type="body" idx="1"/>
          </p:nvPr>
        </p:nvSpPr>
        <p:spPr/>
        <p:txBody>
          <a:bodyPr/>
          <a:lstStyle/>
          <a:p>
            <a:r>
              <a:rPr lang="en-US" b="1" u="sng" dirty="0" smtClean="0"/>
              <a:t>N</a:t>
            </a:r>
            <a:r>
              <a:rPr lang="en-US" dirty="0" smtClean="0"/>
              <a:t>egative </a:t>
            </a:r>
            <a:r>
              <a:rPr lang="en-US" b="1" u="sng" dirty="0" smtClean="0"/>
              <a:t>B</a:t>
            </a:r>
            <a:r>
              <a:rPr lang="en-US" dirty="0" smtClean="0"/>
              <a:t>ias </a:t>
            </a:r>
            <a:r>
              <a:rPr lang="en-US" b="1" u="sng" dirty="0" smtClean="0"/>
              <a:t>T</a:t>
            </a:r>
            <a:r>
              <a:rPr lang="en-US" dirty="0" smtClean="0"/>
              <a:t>emperature </a:t>
            </a:r>
            <a:r>
              <a:rPr lang="en-US" b="1" u="sng" dirty="0" smtClean="0"/>
              <a:t>I</a:t>
            </a:r>
            <a:r>
              <a:rPr lang="en-US" dirty="0" smtClean="0"/>
              <a:t>nstability</a:t>
            </a:r>
          </a:p>
          <a:p>
            <a:r>
              <a:rPr lang="en-US" dirty="0" smtClean="0"/>
              <a:t>Occurs when </a:t>
            </a:r>
            <a:r>
              <a:rPr lang="en-US" b="1" dirty="0" smtClean="0"/>
              <a:t>PMOS</a:t>
            </a:r>
            <a:r>
              <a:rPr lang="en-US" dirty="0" smtClean="0"/>
              <a:t> negatively biased (V</a:t>
            </a:r>
            <a:r>
              <a:rPr lang="en-US" baseline="-25000" dirty="0" smtClean="0"/>
              <a:t>GS</a:t>
            </a:r>
            <a:r>
              <a:rPr lang="en-US" dirty="0" smtClean="0"/>
              <a:t>&lt;0)</a:t>
            </a:r>
          </a:p>
          <a:p>
            <a:pPr>
              <a:buNone/>
            </a:pPr>
            <a:endParaRPr lang="en-US" dirty="0" smtClean="0"/>
          </a:p>
          <a:p>
            <a:r>
              <a:rPr lang="en-US" dirty="0" smtClean="0"/>
              <a:t>Reason:</a:t>
            </a:r>
          </a:p>
          <a:p>
            <a:pPr lvl="1"/>
            <a:r>
              <a:rPr lang="en-US" dirty="0" smtClean="0"/>
              <a:t>V</a:t>
            </a:r>
            <a:r>
              <a:rPr lang="en-US" baseline="-25000" dirty="0" smtClean="0"/>
              <a:t>GS</a:t>
            </a:r>
            <a:r>
              <a:rPr lang="en-US" dirty="0" smtClean="0"/>
              <a:t>&lt;0 causes Si-H breaking</a:t>
            </a:r>
          </a:p>
          <a:p>
            <a:pPr lvl="1"/>
            <a:r>
              <a:rPr lang="en-US" dirty="0" smtClean="0"/>
              <a:t>Need higher V</a:t>
            </a:r>
            <a:r>
              <a:rPr lang="en-US" baseline="-25000" dirty="0" smtClean="0"/>
              <a:t>G</a:t>
            </a:r>
            <a:r>
              <a:rPr lang="en-US" dirty="0" smtClean="0"/>
              <a:t> to invert channel</a:t>
            </a:r>
            <a:endParaRPr lang="en-US" baseline="-25000" dirty="0" smtClean="0">
              <a:sym typeface="Wingdings" pitchFamily="2" charset="2"/>
            </a:endParaRPr>
          </a:p>
          <a:p>
            <a:endParaRPr lang="en-US" dirty="0" smtClean="0"/>
          </a:p>
          <a:p>
            <a:r>
              <a:rPr lang="en-US" dirty="0" smtClean="0"/>
              <a:t>Effects:</a:t>
            </a:r>
          </a:p>
          <a:p>
            <a:pPr lvl="1"/>
            <a:r>
              <a:rPr lang="en-US" dirty="0" smtClean="0"/>
              <a:t>∆V</a:t>
            </a:r>
            <a:r>
              <a:rPr lang="en-US" baseline="-25000" dirty="0" smtClean="0"/>
              <a:t>TH  </a:t>
            </a:r>
            <a:r>
              <a:rPr lang="en-US" dirty="0" smtClean="0"/>
              <a:t>= +100mV 10 years</a:t>
            </a:r>
          </a:p>
          <a:p>
            <a:pPr lvl="1"/>
            <a:r>
              <a:rPr lang="en-US" dirty="0" smtClean="0"/>
              <a:t>30% increase in inverter delay</a:t>
            </a:r>
          </a:p>
        </p:txBody>
      </p:sp>
      <p:sp>
        <p:nvSpPr>
          <p:cNvPr id="22" name="TextBox 21"/>
          <p:cNvSpPr txBox="1"/>
          <p:nvPr/>
        </p:nvSpPr>
        <p:spPr>
          <a:xfrm>
            <a:off x="6761991" y="6047220"/>
            <a:ext cx="1980029" cy="646331"/>
          </a:xfrm>
          <a:prstGeom prst="rect">
            <a:avLst/>
          </a:prstGeom>
          <a:noFill/>
        </p:spPr>
        <p:txBody>
          <a:bodyPr wrap="none" rtlCol="0">
            <a:spAutoFit/>
          </a:bodyPr>
          <a:lstStyle/>
          <a:p>
            <a:r>
              <a:rPr lang="en-US" sz="1800" dirty="0" smtClean="0"/>
              <a:t>[</a:t>
            </a:r>
            <a:r>
              <a:rPr lang="en-US" sz="1800" dirty="0" err="1" smtClean="0"/>
              <a:t>Alam</a:t>
            </a:r>
            <a:r>
              <a:rPr lang="en-US" sz="1800" dirty="0" smtClean="0"/>
              <a:t> et. al. 2005</a:t>
            </a:r>
          </a:p>
          <a:p>
            <a:r>
              <a:rPr lang="en-US" sz="1800" dirty="0" smtClean="0"/>
              <a:t>Micro. </a:t>
            </a:r>
            <a:r>
              <a:rPr lang="en-US" sz="1800" dirty="0" err="1" smtClean="0"/>
              <a:t>Reliab</a:t>
            </a:r>
            <a:r>
              <a:rPr lang="en-US" sz="1800" dirty="0" smtClean="0"/>
              <a:t>.]</a:t>
            </a:r>
            <a:endParaRPr lang="en-US" sz="1800" dirty="0"/>
          </a:p>
        </p:txBody>
      </p:sp>
      <p:grpSp>
        <p:nvGrpSpPr>
          <p:cNvPr id="29" name="Group 28"/>
          <p:cNvGrpSpPr/>
          <p:nvPr/>
        </p:nvGrpSpPr>
        <p:grpSpPr>
          <a:xfrm>
            <a:off x="5869859" y="2139889"/>
            <a:ext cx="2985778" cy="3847956"/>
            <a:chOff x="6283769" y="2626573"/>
            <a:chExt cx="2778339" cy="3555924"/>
          </a:xfrm>
        </p:grpSpPr>
        <p:pic>
          <p:nvPicPr>
            <p:cNvPr id="4" name="Picture 4"/>
            <p:cNvPicPr>
              <a:picLocks noChangeAspect="1" noChangeArrowheads="1"/>
            </p:cNvPicPr>
            <p:nvPr/>
          </p:nvPicPr>
          <p:blipFill>
            <a:blip r:embed="rId3" cstate="print"/>
            <a:srcRect/>
            <a:stretch>
              <a:fillRect/>
            </a:stretch>
          </p:blipFill>
          <p:spPr bwMode="auto">
            <a:xfrm>
              <a:off x="7051970" y="3179398"/>
              <a:ext cx="1658679" cy="2880006"/>
            </a:xfrm>
            <a:prstGeom prst="rect">
              <a:avLst/>
            </a:prstGeom>
            <a:noFill/>
            <a:ln w="9525">
              <a:noFill/>
              <a:miter lim="800000"/>
              <a:headEnd/>
              <a:tailEnd/>
            </a:ln>
          </p:spPr>
        </p:pic>
        <p:sp>
          <p:nvSpPr>
            <p:cNvPr id="5" name="Rectangle 5"/>
            <p:cNvSpPr>
              <a:spLocks noChangeArrowheads="1"/>
            </p:cNvSpPr>
            <p:nvPr/>
          </p:nvSpPr>
          <p:spPr bwMode="auto">
            <a:xfrm>
              <a:off x="7351859" y="3221908"/>
              <a:ext cx="1220567" cy="697274"/>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6" name="Line 6"/>
            <p:cNvSpPr>
              <a:spLocks noChangeShapeType="1"/>
            </p:cNvSpPr>
            <p:nvPr/>
          </p:nvSpPr>
          <p:spPr bwMode="auto">
            <a:xfrm flipV="1">
              <a:off x="8115232" y="2626573"/>
              <a:ext cx="0" cy="609600"/>
            </a:xfrm>
            <a:prstGeom prst="line">
              <a:avLst/>
            </a:prstGeom>
            <a:noFill/>
            <a:ln w="38100">
              <a:solidFill>
                <a:schemeClr val="tx1"/>
              </a:solidFill>
              <a:round/>
              <a:headEnd/>
              <a:tailEnd/>
            </a:ln>
          </p:spPr>
          <p:txBody>
            <a:bodyPr/>
            <a:lstStyle/>
            <a:p>
              <a:endParaRPr lang="en-US"/>
            </a:p>
          </p:txBody>
        </p:sp>
        <p:sp>
          <p:nvSpPr>
            <p:cNvPr id="7" name="Line 7"/>
            <p:cNvSpPr>
              <a:spLocks noChangeShapeType="1"/>
            </p:cNvSpPr>
            <p:nvPr/>
          </p:nvSpPr>
          <p:spPr bwMode="auto">
            <a:xfrm>
              <a:off x="8093966" y="2626573"/>
              <a:ext cx="685800" cy="0"/>
            </a:xfrm>
            <a:prstGeom prst="line">
              <a:avLst/>
            </a:prstGeom>
            <a:noFill/>
            <a:ln w="38100">
              <a:solidFill>
                <a:schemeClr val="tx1"/>
              </a:solidFill>
              <a:round/>
              <a:headEnd/>
              <a:tailEnd/>
            </a:ln>
          </p:spPr>
          <p:txBody>
            <a:bodyPr/>
            <a:lstStyle/>
            <a:p>
              <a:endParaRPr lang="en-US"/>
            </a:p>
          </p:txBody>
        </p:sp>
        <p:sp>
          <p:nvSpPr>
            <p:cNvPr id="8" name="Line 8"/>
            <p:cNvSpPr>
              <a:spLocks noChangeShapeType="1"/>
            </p:cNvSpPr>
            <p:nvPr/>
          </p:nvSpPr>
          <p:spPr bwMode="auto">
            <a:xfrm>
              <a:off x="8758500" y="2626573"/>
              <a:ext cx="0" cy="228600"/>
            </a:xfrm>
            <a:prstGeom prst="line">
              <a:avLst/>
            </a:prstGeom>
            <a:noFill/>
            <a:ln w="38100">
              <a:solidFill>
                <a:schemeClr val="tx1"/>
              </a:solidFill>
              <a:round/>
              <a:headEnd/>
              <a:tailEnd/>
            </a:ln>
          </p:spPr>
          <p:txBody>
            <a:bodyPr/>
            <a:lstStyle/>
            <a:p>
              <a:endParaRPr lang="en-US"/>
            </a:p>
          </p:txBody>
        </p:sp>
        <p:sp>
          <p:nvSpPr>
            <p:cNvPr id="9" name="Line 9"/>
            <p:cNvSpPr>
              <a:spLocks noChangeShapeType="1"/>
            </p:cNvSpPr>
            <p:nvPr/>
          </p:nvSpPr>
          <p:spPr bwMode="auto">
            <a:xfrm>
              <a:off x="8606100" y="2855173"/>
              <a:ext cx="304800" cy="0"/>
            </a:xfrm>
            <a:prstGeom prst="line">
              <a:avLst/>
            </a:prstGeom>
            <a:noFill/>
            <a:ln w="38100">
              <a:solidFill>
                <a:schemeClr val="tx1"/>
              </a:solidFill>
              <a:round/>
              <a:headEnd/>
              <a:tailEnd/>
            </a:ln>
          </p:spPr>
          <p:txBody>
            <a:bodyPr/>
            <a:lstStyle/>
            <a:p>
              <a:endParaRPr lang="en-US"/>
            </a:p>
          </p:txBody>
        </p:sp>
        <p:sp>
          <p:nvSpPr>
            <p:cNvPr id="10" name="Line 10"/>
            <p:cNvSpPr>
              <a:spLocks noChangeShapeType="1"/>
            </p:cNvSpPr>
            <p:nvPr/>
          </p:nvSpPr>
          <p:spPr bwMode="auto">
            <a:xfrm>
              <a:off x="8682300" y="2931373"/>
              <a:ext cx="152400" cy="0"/>
            </a:xfrm>
            <a:prstGeom prst="line">
              <a:avLst/>
            </a:prstGeom>
            <a:noFill/>
            <a:ln w="38100">
              <a:solidFill>
                <a:schemeClr val="tx1"/>
              </a:solidFill>
              <a:round/>
              <a:headEnd/>
              <a:tailEnd/>
            </a:ln>
          </p:spPr>
          <p:txBody>
            <a:bodyPr/>
            <a:lstStyle/>
            <a:p>
              <a:endParaRPr lang="en-US"/>
            </a:p>
          </p:txBody>
        </p:sp>
        <p:sp>
          <p:nvSpPr>
            <p:cNvPr id="11" name="Rectangle 12"/>
            <p:cNvSpPr>
              <a:spLocks noChangeArrowheads="1"/>
            </p:cNvSpPr>
            <p:nvPr/>
          </p:nvSpPr>
          <p:spPr bwMode="auto">
            <a:xfrm>
              <a:off x="6867671" y="5383291"/>
              <a:ext cx="482600" cy="571183"/>
            </a:xfrm>
            <a:prstGeom prst="rect">
              <a:avLst/>
            </a:prstGeom>
            <a:solidFill>
              <a:srgbClr val="FF9900"/>
            </a:solidFill>
            <a:ln w="9525">
              <a:solidFill>
                <a:schemeClr val="tx1"/>
              </a:solidFill>
              <a:miter lim="800000"/>
              <a:headEnd/>
              <a:tailEnd/>
            </a:ln>
          </p:spPr>
          <p:txBody>
            <a:bodyPr wrap="none" anchor="ctr"/>
            <a:lstStyle/>
            <a:p>
              <a:pPr algn="ctr"/>
              <a:r>
                <a:rPr lang="en-US"/>
                <a:t>S</a:t>
              </a:r>
            </a:p>
          </p:txBody>
        </p:sp>
        <p:sp>
          <p:nvSpPr>
            <p:cNvPr id="13" name="Rectangle 14"/>
            <p:cNvSpPr>
              <a:spLocks noChangeArrowheads="1"/>
            </p:cNvSpPr>
            <p:nvPr/>
          </p:nvSpPr>
          <p:spPr bwMode="auto">
            <a:xfrm>
              <a:off x="8579508" y="5383291"/>
              <a:ext cx="482600" cy="571183"/>
            </a:xfrm>
            <a:prstGeom prst="rect">
              <a:avLst/>
            </a:prstGeom>
            <a:solidFill>
              <a:srgbClr val="FF9900"/>
            </a:solidFill>
            <a:ln w="9525">
              <a:solidFill>
                <a:schemeClr val="tx1"/>
              </a:solidFill>
              <a:miter lim="800000"/>
              <a:headEnd/>
              <a:tailEnd/>
            </a:ln>
          </p:spPr>
          <p:txBody>
            <a:bodyPr wrap="none" anchor="ctr"/>
            <a:lstStyle/>
            <a:p>
              <a:pPr algn="ctr"/>
              <a:r>
                <a:rPr lang="en-US" dirty="0"/>
                <a:t>D</a:t>
              </a:r>
            </a:p>
          </p:txBody>
        </p:sp>
        <p:grpSp>
          <p:nvGrpSpPr>
            <p:cNvPr id="28" name="Group 27"/>
            <p:cNvGrpSpPr/>
            <p:nvPr/>
          </p:nvGrpSpPr>
          <p:grpSpPr>
            <a:xfrm>
              <a:off x="6283769" y="5572897"/>
              <a:ext cx="865667" cy="609600"/>
              <a:chOff x="6283769" y="5572897"/>
              <a:chExt cx="865667" cy="609600"/>
            </a:xfrm>
          </p:grpSpPr>
          <p:sp>
            <p:nvSpPr>
              <p:cNvPr id="14" name="Line 15"/>
              <p:cNvSpPr>
                <a:spLocks noChangeShapeType="1"/>
              </p:cNvSpPr>
              <p:nvPr/>
            </p:nvSpPr>
            <p:spPr bwMode="auto">
              <a:xfrm flipV="1">
                <a:off x="6474269" y="5572897"/>
                <a:ext cx="0" cy="609600"/>
              </a:xfrm>
              <a:prstGeom prst="line">
                <a:avLst/>
              </a:prstGeom>
              <a:noFill/>
              <a:ln w="38100">
                <a:solidFill>
                  <a:schemeClr val="tx1"/>
                </a:solidFill>
                <a:round/>
                <a:headEnd/>
                <a:tailEnd/>
              </a:ln>
            </p:spPr>
            <p:txBody>
              <a:bodyPr/>
              <a:lstStyle/>
              <a:p>
                <a:endParaRPr lang="en-US"/>
              </a:p>
            </p:txBody>
          </p:sp>
          <p:sp>
            <p:nvSpPr>
              <p:cNvPr id="15" name="Line 16"/>
              <p:cNvSpPr>
                <a:spLocks noChangeShapeType="1"/>
              </p:cNvSpPr>
              <p:nvPr/>
            </p:nvSpPr>
            <p:spPr bwMode="auto">
              <a:xfrm>
                <a:off x="6463636" y="6182497"/>
                <a:ext cx="685800" cy="0"/>
              </a:xfrm>
              <a:prstGeom prst="line">
                <a:avLst/>
              </a:prstGeom>
              <a:noFill/>
              <a:ln w="38100">
                <a:solidFill>
                  <a:schemeClr val="tx1"/>
                </a:solidFill>
                <a:round/>
                <a:headEnd/>
                <a:tailEnd/>
              </a:ln>
            </p:spPr>
            <p:txBody>
              <a:bodyPr/>
              <a:lstStyle/>
              <a:p>
                <a:endParaRPr lang="en-US"/>
              </a:p>
            </p:txBody>
          </p:sp>
          <p:sp>
            <p:nvSpPr>
              <p:cNvPr id="16" name="Line 17"/>
              <p:cNvSpPr>
                <a:spLocks noChangeShapeType="1"/>
              </p:cNvSpPr>
              <p:nvPr/>
            </p:nvSpPr>
            <p:spPr bwMode="auto">
              <a:xfrm>
                <a:off x="7128170" y="5953897"/>
                <a:ext cx="0" cy="228600"/>
              </a:xfrm>
              <a:prstGeom prst="line">
                <a:avLst/>
              </a:prstGeom>
              <a:noFill/>
              <a:ln w="38100">
                <a:solidFill>
                  <a:schemeClr val="tx1"/>
                </a:solidFill>
                <a:round/>
                <a:headEnd/>
                <a:tailEnd/>
              </a:ln>
            </p:spPr>
            <p:txBody>
              <a:bodyPr/>
              <a:lstStyle/>
              <a:p>
                <a:endParaRPr lang="en-US"/>
              </a:p>
            </p:txBody>
          </p:sp>
          <p:sp>
            <p:nvSpPr>
              <p:cNvPr id="17" name="Line 20"/>
              <p:cNvSpPr>
                <a:spLocks noChangeShapeType="1"/>
              </p:cNvSpPr>
              <p:nvPr/>
            </p:nvSpPr>
            <p:spPr bwMode="auto">
              <a:xfrm>
                <a:off x="6283769" y="5572897"/>
                <a:ext cx="381000" cy="0"/>
              </a:xfrm>
              <a:prstGeom prst="line">
                <a:avLst/>
              </a:prstGeom>
              <a:noFill/>
              <a:ln w="38100">
                <a:solidFill>
                  <a:schemeClr val="tx1"/>
                </a:solidFill>
                <a:round/>
                <a:headEnd/>
                <a:tailEnd/>
              </a:ln>
            </p:spPr>
            <p:txBody>
              <a:bodyPr/>
              <a:lstStyle/>
              <a:p>
                <a:endParaRPr lang="en-US"/>
              </a:p>
            </p:txBody>
          </p:sp>
        </p:grpSp>
        <p:sp>
          <p:nvSpPr>
            <p:cNvPr id="20" name="Rectangle 19"/>
            <p:cNvSpPr/>
            <p:nvPr/>
          </p:nvSpPr>
          <p:spPr bwMode="auto">
            <a:xfrm>
              <a:off x="6828687" y="3275067"/>
              <a:ext cx="520995" cy="19032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3" name="Rectangle 22"/>
            <p:cNvSpPr/>
            <p:nvPr/>
          </p:nvSpPr>
          <p:spPr bwMode="auto">
            <a:xfrm rot="16200000">
              <a:off x="6355779" y="4457698"/>
              <a:ext cx="1184563" cy="4156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OXIDE</a:t>
              </a:r>
            </a:p>
          </p:txBody>
        </p:sp>
        <p:sp>
          <p:nvSpPr>
            <p:cNvPr id="24" name="Rectangle 23"/>
            <p:cNvSpPr/>
            <p:nvPr/>
          </p:nvSpPr>
          <p:spPr bwMode="auto">
            <a:xfrm rot="16200000">
              <a:off x="6355774" y="3390858"/>
              <a:ext cx="1184563" cy="4156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POLY</a:t>
              </a:r>
            </a:p>
          </p:txBody>
        </p:sp>
      </p:grpSp>
      <p:sp>
        <p:nvSpPr>
          <p:cNvPr id="26" name="Slide Number Placeholder 25"/>
          <p:cNvSpPr>
            <a:spLocks noGrp="1"/>
          </p:cNvSpPr>
          <p:nvPr>
            <p:ph type="sldNum" sz="quarter" idx="12"/>
          </p:nvPr>
        </p:nvSpPr>
        <p:spPr/>
        <p:txBody>
          <a:bodyPr/>
          <a:lstStyle/>
          <a:p>
            <a:pPr>
              <a:defRPr/>
            </a:pPr>
            <a:fld id="{F0878F97-9259-451E-A3DC-FD6305E0518E}" type="slidenum">
              <a:rPr lang="en-US" smtClean="0"/>
              <a:pPr>
                <a:defRPr/>
              </a:pPr>
              <a:t>8</a:t>
            </a:fld>
            <a:endParaRPr lang="en-US" dirty="0"/>
          </a:p>
        </p:txBody>
      </p:sp>
      <p:sp>
        <p:nvSpPr>
          <p:cNvPr id="27" name="TextBox 26"/>
          <p:cNvSpPr txBox="1"/>
          <p:nvPr/>
        </p:nvSpPr>
        <p:spPr>
          <a:xfrm>
            <a:off x="1605012" y="5786662"/>
            <a:ext cx="2749471" cy="369332"/>
          </a:xfrm>
          <a:prstGeom prst="rect">
            <a:avLst/>
          </a:prstGeom>
          <a:noFill/>
        </p:spPr>
        <p:txBody>
          <a:bodyPr wrap="none" rtlCol="0">
            <a:spAutoFit/>
          </a:bodyPr>
          <a:lstStyle/>
          <a:p>
            <a:r>
              <a:rPr lang="en-US" sz="1800" dirty="0" smtClean="0"/>
              <a:t>[Kumar et. al. DAC 2007]</a:t>
            </a:r>
            <a:endParaRPr lang="en-US" sz="1800" dirty="0"/>
          </a:p>
        </p:txBody>
      </p:sp>
    </p:spTree>
  </p:cSld>
  <p:clrMapOvr>
    <a:masterClrMapping/>
  </p:clrMapOvr>
  <p:transition advTm="10265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NBTI Effect (2)</a:t>
            </a:r>
          </a:p>
        </p:txBody>
      </p:sp>
      <p:sp>
        <p:nvSpPr>
          <p:cNvPr id="25602" name="Rectangle 3"/>
          <p:cNvSpPr>
            <a:spLocks noGrp="1" noChangeArrowheads="1"/>
          </p:cNvSpPr>
          <p:nvPr>
            <p:ph type="body" idx="1"/>
          </p:nvPr>
        </p:nvSpPr>
        <p:spPr/>
        <p:txBody>
          <a:bodyPr/>
          <a:lstStyle/>
          <a:p>
            <a:r>
              <a:rPr lang="en-US" dirty="0" smtClean="0"/>
              <a:t>Proportional to negative bias duration (~</a:t>
            </a:r>
            <a:r>
              <a:rPr lang="en-US" dirty="0" err="1" smtClean="0"/>
              <a:t>t</a:t>
            </a:r>
            <a:r>
              <a:rPr lang="en-US" baseline="30000" dirty="0" err="1" smtClean="0"/>
              <a:t>N</a:t>
            </a:r>
            <a:r>
              <a:rPr lang="en-US" dirty="0" smtClean="0"/>
              <a:t>)</a:t>
            </a:r>
          </a:p>
          <a:p>
            <a:endParaRPr lang="en-US" dirty="0" smtClean="0"/>
          </a:p>
          <a:p>
            <a:r>
              <a:rPr lang="en-US" dirty="0" smtClean="0"/>
              <a:t>For PMOS in standard cells,</a:t>
            </a:r>
          </a:p>
          <a:p>
            <a:pPr lvl="1"/>
            <a:r>
              <a:rPr lang="en-US" dirty="0" smtClean="0"/>
              <a:t>V</a:t>
            </a:r>
            <a:r>
              <a:rPr lang="en-US" baseline="-25000" dirty="0" smtClean="0"/>
              <a:t>GS</a:t>
            </a:r>
            <a:r>
              <a:rPr lang="en-US" dirty="0" smtClean="0"/>
              <a:t> &lt; 0 </a:t>
            </a:r>
            <a:r>
              <a:rPr lang="en-US" dirty="0" smtClean="0">
                <a:sym typeface="Wingdings" pitchFamily="2" charset="2"/>
              </a:rPr>
              <a:t> V</a:t>
            </a:r>
            <a:r>
              <a:rPr lang="en-US" baseline="-25000" dirty="0" smtClean="0">
                <a:sym typeface="Wingdings" pitchFamily="2" charset="2"/>
              </a:rPr>
              <a:t>G</a:t>
            </a:r>
            <a:r>
              <a:rPr lang="en-US" dirty="0" smtClean="0">
                <a:sym typeface="Wingdings" pitchFamily="2" charset="2"/>
              </a:rPr>
              <a:t> &lt; V</a:t>
            </a:r>
            <a:r>
              <a:rPr lang="en-US" baseline="-25000" dirty="0" smtClean="0">
                <a:sym typeface="Wingdings" pitchFamily="2" charset="2"/>
              </a:rPr>
              <a:t>DD</a:t>
            </a:r>
            <a:r>
              <a:rPr lang="en-US" dirty="0" smtClean="0">
                <a:sym typeface="Wingdings" pitchFamily="2" charset="2"/>
              </a:rPr>
              <a:t>  Input to cell = logic LOW</a:t>
            </a:r>
          </a:p>
          <a:p>
            <a:pPr lvl="1"/>
            <a:r>
              <a:rPr lang="en-US" dirty="0" smtClean="0">
                <a:sym typeface="Wingdings" pitchFamily="2" charset="2"/>
              </a:rPr>
              <a:t>Thus, logic LOW feeding a cell causes NBTI</a:t>
            </a:r>
          </a:p>
          <a:p>
            <a:pPr lvl="1"/>
            <a:r>
              <a:rPr lang="en-US" b="1" dirty="0" smtClean="0">
                <a:sym typeface="Wingdings" pitchFamily="2" charset="2"/>
              </a:rPr>
              <a:t>Differing LOW probability  different degradation</a:t>
            </a:r>
          </a:p>
          <a:p>
            <a:endParaRPr lang="en-US" dirty="0" smtClean="0"/>
          </a:p>
          <a:p>
            <a:r>
              <a:rPr lang="en-US" dirty="0" smtClean="0"/>
              <a:t>Define SP0 = Probability of signal to be LOW</a:t>
            </a:r>
          </a:p>
          <a:p>
            <a:pPr lvl="1"/>
            <a:r>
              <a:rPr lang="en-US" dirty="0" smtClean="0"/>
              <a:t>Higher SP0 </a:t>
            </a:r>
            <a:r>
              <a:rPr lang="en-US" dirty="0" smtClean="0">
                <a:sym typeface="Wingdings" pitchFamily="2" charset="2"/>
              </a:rPr>
              <a:t></a:t>
            </a:r>
            <a:r>
              <a:rPr lang="en-US" dirty="0" smtClean="0"/>
              <a:t> More NBTI Degradation</a:t>
            </a:r>
          </a:p>
        </p:txBody>
      </p:sp>
      <p:sp>
        <p:nvSpPr>
          <p:cNvPr id="31" name="Slide Number Placeholder 30"/>
          <p:cNvSpPr>
            <a:spLocks noGrp="1"/>
          </p:cNvSpPr>
          <p:nvPr>
            <p:ph type="sldNum" sz="quarter" idx="12"/>
          </p:nvPr>
        </p:nvSpPr>
        <p:spPr/>
        <p:txBody>
          <a:bodyPr/>
          <a:lstStyle/>
          <a:p>
            <a:pPr>
              <a:defRPr/>
            </a:pPr>
            <a:fld id="{F0878F97-9259-451E-A3DC-FD6305E0518E}" type="slidenum">
              <a:rPr lang="en-US" smtClean="0"/>
              <a:pPr>
                <a:defRPr/>
              </a:pPr>
              <a:t>9</a:t>
            </a:fld>
            <a:endParaRPr lang="en-US" dirty="0"/>
          </a:p>
        </p:txBody>
      </p:sp>
    </p:spTree>
  </p:cSld>
  <p:clrMapOvr>
    <a:masterClrMapping/>
  </p:clrMapOvr>
  <p:transition advTm="4167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6.4"/>
</p:tagLst>
</file>

<file path=ppt/tags/tag10.xml><?xml version="1.0" encoding="utf-8"?>
<p:tagLst xmlns:a="http://schemas.openxmlformats.org/drawingml/2006/main" xmlns:r="http://schemas.openxmlformats.org/officeDocument/2006/relationships" xmlns:p="http://schemas.openxmlformats.org/presentationml/2006/main">
  <p:tag name="TIMING" val="|0.4|1.5"/>
</p:tagLst>
</file>

<file path=ppt/tags/tag2.xml><?xml version="1.0" encoding="utf-8"?>
<p:tagLst xmlns:a="http://schemas.openxmlformats.org/drawingml/2006/main" xmlns:r="http://schemas.openxmlformats.org/officeDocument/2006/relationships" xmlns:p="http://schemas.openxmlformats.org/presentationml/2006/main">
  <p:tag name="TIMING" val="|12.7|0.4|0.3|0.2|0.3"/>
</p:tagLst>
</file>

<file path=ppt/tags/tag3.xml><?xml version="1.0" encoding="utf-8"?>
<p:tagLst xmlns:a="http://schemas.openxmlformats.org/drawingml/2006/main" xmlns:r="http://schemas.openxmlformats.org/officeDocument/2006/relationships" xmlns:p="http://schemas.openxmlformats.org/presentationml/2006/main">
  <p:tag name="TIMING" val="|12.7|0.4|0.3|0.2|0.3"/>
</p:tagLst>
</file>

<file path=ppt/tags/tag4.xml><?xml version="1.0" encoding="utf-8"?>
<p:tagLst xmlns:a="http://schemas.openxmlformats.org/drawingml/2006/main" xmlns:r="http://schemas.openxmlformats.org/officeDocument/2006/relationships" xmlns:p="http://schemas.openxmlformats.org/presentationml/2006/main">
  <p:tag name="TIMING" val="|8.6|1.4"/>
</p:tagLst>
</file>

<file path=ppt/tags/tag5.xml><?xml version="1.0" encoding="utf-8"?>
<p:tagLst xmlns:a="http://schemas.openxmlformats.org/drawingml/2006/main" xmlns:r="http://schemas.openxmlformats.org/officeDocument/2006/relationships" xmlns:p="http://schemas.openxmlformats.org/presentationml/2006/main">
  <p:tag name="TIMING" val="|8.6|1.4"/>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7|0.5"/>
</p:tagLst>
</file>

<file path=ppt/tags/tag9.xml><?xml version="1.0" encoding="utf-8"?>
<p:tagLst xmlns:a="http://schemas.openxmlformats.org/drawingml/2006/main" xmlns:r="http://schemas.openxmlformats.org/officeDocument/2006/relationships" xmlns:p="http://schemas.openxmlformats.org/presentationml/2006/main">
  <p:tag name="TIMING" val="|0.8|0.5"/>
</p:tagLst>
</file>

<file path=ppt/theme/theme1.xml><?xml version="1.0" encoding="utf-8"?>
<a:theme xmlns:a="http://schemas.openxmlformats.org/drawingml/2006/main" name="utda_template">
  <a:themeElements>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oluo_techon07_3">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cs typeface="Arial" charset="0"/>
          </a:defRPr>
        </a:defPPr>
      </a:lstStyle>
    </a:spDef>
    <a:lnDef>
      <a:spPr bwMode="auto">
        <a:noFill/>
        <a:ln w="31750" cap="flat" cmpd="sng" algn="ctr">
          <a:solidFill>
            <a:schemeClr val="tx1"/>
          </a:solidFill>
          <a:prstDash val="solid"/>
          <a:round/>
          <a:headEnd type="none" w="med" len="med"/>
          <a:tailEnd type="arrow"/>
        </a:ln>
        <a:effectLst/>
      </a:spPr>
      <a:bodyPr/>
      <a:lstStyle/>
    </a:lnDef>
  </a:objectDefaults>
  <a:extraClrSchemeLst>
    <a:extraClrScheme>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oluo_techon07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oluo_techon07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oluo_techon07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oluo_techon07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oluo_techon07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oluo_techon07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oluo_techon07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oluo_techon07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oluo_techon07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oluo_techon07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oluo_techon07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utda_template</Template>
  <TotalTime>1401</TotalTime>
  <Words>1808</Words>
  <Application>Microsoft Office PowerPoint</Application>
  <PresentationFormat>On-screen Show (4:3)</PresentationFormat>
  <Paragraphs>449</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utda_template</vt:lpstr>
      <vt:lpstr>Image</vt:lpstr>
      <vt:lpstr>Skew Management of NBTI Impacted Gated Clock Trees</vt:lpstr>
      <vt:lpstr>Outline</vt:lpstr>
      <vt:lpstr>Clock Gating</vt:lpstr>
      <vt:lpstr>Clock Gating (2)</vt:lpstr>
      <vt:lpstr>Example Clock Tree</vt:lpstr>
      <vt:lpstr>Minimize Clock Gating Elements</vt:lpstr>
      <vt:lpstr>Implementation using NANDs</vt:lpstr>
      <vt:lpstr>NBTI Effect</vt:lpstr>
      <vt:lpstr>NBTI Effect (2)</vt:lpstr>
      <vt:lpstr>Outline</vt:lpstr>
      <vt:lpstr>SP0 Difference due to Clock Gating</vt:lpstr>
      <vt:lpstr>Problems due to ∆VTH mismatch?</vt:lpstr>
      <vt:lpstr>Outline</vt:lpstr>
      <vt:lpstr>Previous Works</vt:lpstr>
      <vt:lpstr>Previous Works (2)</vt:lpstr>
      <vt:lpstr>Outline</vt:lpstr>
      <vt:lpstr>Main Idea</vt:lpstr>
      <vt:lpstr>Slide 18</vt:lpstr>
      <vt:lpstr>Slide 19</vt:lpstr>
      <vt:lpstr>Propagate SP0 in Clock Tree</vt:lpstr>
      <vt:lpstr>Example: SP0 Propagation</vt:lpstr>
      <vt:lpstr>Delay Characterization</vt:lpstr>
      <vt:lpstr>Example [Delay Expression]</vt:lpstr>
      <vt:lpstr>Slide 24</vt:lpstr>
      <vt:lpstr>Observations</vt:lpstr>
      <vt:lpstr>ILP Formulation</vt:lpstr>
      <vt:lpstr>Experimental Setup</vt:lpstr>
      <vt:lpstr>Benchmarks</vt:lpstr>
      <vt:lpstr>Outline</vt:lpstr>
      <vt:lpstr>Results</vt:lpstr>
      <vt:lpstr>Results (contd)</vt:lpstr>
      <vt:lpstr>Conclusions</vt:lpstr>
      <vt:lpstr>Slide 33</vt:lpstr>
    </vt:vector>
  </TitlesOfParts>
  <Company>CERC,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Ashutosh Chakraborty</dc:creator>
  <cp:lastModifiedBy>Ashutosh Chakraborty</cp:lastModifiedBy>
  <cp:revision>151</cp:revision>
  <dcterms:created xsi:type="dcterms:W3CDTF">2010-03-13T15:50:36Z</dcterms:created>
  <dcterms:modified xsi:type="dcterms:W3CDTF">2010-03-18T21:01:24Z</dcterms:modified>
</cp:coreProperties>
</file>